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58" r:id="rId5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54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54"/>
        <p:guide pos="21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12277295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294283" y="642938"/>
            <a:ext cx="3086100" cy="17359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2167467" y="2475309"/>
            <a:ext cx="17339733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12277295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9020" y="2447620"/>
            <a:ext cx="256286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4604"/>
            <a:ext cx="12186285" cy="6843395"/>
          </a:xfrm>
          <a:custGeom>
            <a:avLst/>
            <a:gdLst/>
            <a:ahLst/>
            <a:cxnLst/>
            <a:rect l="l" t="t" r="r" b="b"/>
            <a:pathLst>
              <a:path w="12186285" h="6843395">
                <a:moveTo>
                  <a:pt x="12186285" y="6843395"/>
                </a:moveTo>
                <a:lnTo>
                  <a:pt x="12186285" y="0"/>
                </a:lnTo>
                <a:lnTo>
                  <a:pt x="0" y="0"/>
                </a:lnTo>
                <a:lnTo>
                  <a:pt x="0" y="6843395"/>
                </a:lnTo>
                <a:lnTo>
                  <a:pt x="12186285" y="6843395"/>
                </a:lnTo>
                <a:close/>
              </a:path>
            </a:pathLst>
          </a:custGeom>
          <a:solidFill>
            <a:srgbClr val="EBEFF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1999" cy="79375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86515" y="99364"/>
            <a:ext cx="978293" cy="19565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/>
          <a:stretch>
            <a:fillRect/>
          </a:stretch>
        </p:blipFill>
        <p:spPr>
          <a:xfrm>
            <a:off x="11259057" y="6599798"/>
            <a:ext cx="705751" cy="1375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73065" y="1164793"/>
            <a:ext cx="1245869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0282" y="2185923"/>
            <a:ext cx="7831455" cy="279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6" Type="http://schemas.openxmlformats.org/officeDocument/2006/relationships/slideLayout" Target="../slideLayouts/slideLayout2.xml"/><Relationship Id="rId45" Type="http://schemas.openxmlformats.org/officeDocument/2006/relationships/image" Target="../media/image84.jpeg"/><Relationship Id="rId44" Type="http://schemas.openxmlformats.org/officeDocument/2006/relationships/image" Target="../media/image83.png"/><Relationship Id="rId43" Type="http://schemas.openxmlformats.org/officeDocument/2006/relationships/image" Target="../media/image82.png"/><Relationship Id="rId42" Type="http://schemas.openxmlformats.org/officeDocument/2006/relationships/image" Target="../media/image81.png"/><Relationship Id="rId41" Type="http://schemas.openxmlformats.org/officeDocument/2006/relationships/image" Target="../media/image80.png"/><Relationship Id="rId40" Type="http://schemas.openxmlformats.org/officeDocument/2006/relationships/image" Target="../media/image79.png"/><Relationship Id="rId4" Type="http://schemas.openxmlformats.org/officeDocument/2006/relationships/image" Target="../media/image43.png"/><Relationship Id="rId39" Type="http://schemas.openxmlformats.org/officeDocument/2006/relationships/image" Target="../media/image78.png"/><Relationship Id="rId38" Type="http://schemas.openxmlformats.org/officeDocument/2006/relationships/image" Target="../media/image77.png"/><Relationship Id="rId37" Type="http://schemas.openxmlformats.org/officeDocument/2006/relationships/image" Target="../media/image76.png"/><Relationship Id="rId36" Type="http://schemas.openxmlformats.org/officeDocument/2006/relationships/image" Target="../media/image75.png"/><Relationship Id="rId35" Type="http://schemas.openxmlformats.org/officeDocument/2006/relationships/image" Target="../media/image74.png"/><Relationship Id="rId34" Type="http://schemas.openxmlformats.org/officeDocument/2006/relationships/image" Target="../media/image73.png"/><Relationship Id="rId33" Type="http://schemas.openxmlformats.org/officeDocument/2006/relationships/image" Target="../media/image72.png"/><Relationship Id="rId32" Type="http://schemas.openxmlformats.org/officeDocument/2006/relationships/image" Target="../media/image71.png"/><Relationship Id="rId31" Type="http://schemas.openxmlformats.org/officeDocument/2006/relationships/image" Target="../media/image70.png"/><Relationship Id="rId30" Type="http://schemas.openxmlformats.org/officeDocument/2006/relationships/image" Target="../media/image69.png"/><Relationship Id="rId3" Type="http://schemas.openxmlformats.org/officeDocument/2006/relationships/image" Target="../media/image42.png"/><Relationship Id="rId29" Type="http://schemas.openxmlformats.org/officeDocument/2006/relationships/image" Target="../media/image68.png"/><Relationship Id="rId28" Type="http://schemas.openxmlformats.org/officeDocument/2006/relationships/image" Target="../media/image67.png"/><Relationship Id="rId27" Type="http://schemas.openxmlformats.org/officeDocument/2006/relationships/image" Target="../media/image66.png"/><Relationship Id="rId26" Type="http://schemas.openxmlformats.org/officeDocument/2006/relationships/image" Target="../media/image65.png"/><Relationship Id="rId25" Type="http://schemas.openxmlformats.org/officeDocument/2006/relationships/image" Target="../media/image64.png"/><Relationship Id="rId24" Type="http://schemas.openxmlformats.org/officeDocument/2006/relationships/image" Target="../media/image63.png"/><Relationship Id="rId23" Type="http://schemas.openxmlformats.org/officeDocument/2006/relationships/image" Target="../media/image62.png"/><Relationship Id="rId22" Type="http://schemas.openxmlformats.org/officeDocument/2006/relationships/image" Target="../media/image61.png"/><Relationship Id="rId21" Type="http://schemas.openxmlformats.org/officeDocument/2006/relationships/image" Target="../media/image60.png"/><Relationship Id="rId20" Type="http://schemas.openxmlformats.org/officeDocument/2006/relationships/image" Target="../media/image59.png"/><Relationship Id="rId2" Type="http://schemas.openxmlformats.org/officeDocument/2006/relationships/image" Target="../media/image41.png"/><Relationship Id="rId19" Type="http://schemas.openxmlformats.org/officeDocument/2006/relationships/image" Target="../media/image58.png"/><Relationship Id="rId18" Type="http://schemas.openxmlformats.org/officeDocument/2006/relationships/image" Target="../media/image57.png"/><Relationship Id="rId17" Type="http://schemas.openxmlformats.org/officeDocument/2006/relationships/image" Target="../media/image56.png"/><Relationship Id="rId16" Type="http://schemas.openxmlformats.org/officeDocument/2006/relationships/image" Target="../media/image55.png"/><Relationship Id="rId15" Type="http://schemas.openxmlformats.org/officeDocument/2006/relationships/image" Target="../media/image54.png"/><Relationship Id="rId14" Type="http://schemas.openxmlformats.org/officeDocument/2006/relationships/image" Target="../media/image53.png"/><Relationship Id="rId13" Type="http://schemas.openxmlformats.org/officeDocument/2006/relationships/image" Target="../media/image52.png"/><Relationship Id="rId12" Type="http://schemas.openxmlformats.org/officeDocument/2006/relationships/image" Target="../media/image51.png"/><Relationship Id="rId11" Type="http://schemas.openxmlformats.org/officeDocument/2006/relationships/image" Target="../media/image50.png"/><Relationship Id="rId10" Type="http://schemas.openxmlformats.org/officeDocument/2006/relationships/image" Target="../media/image49.png"/><Relationship Id="rId1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image" Target="../media/image8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0.png"/><Relationship Id="rId1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4.jpeg"/><Relationship Id="rId1" Type="http://schemas.openxmlformats.org/officeDocument/2006/relationships/image" Target="../media/image9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6.png"/><Relationship Id="rId1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4.png"/><Relationship Id="rId1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8.png"/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image" Target="../media/image10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10.png"/><Relationship Id="rId1" Type="http://schemas.openxmlformats.org/officeDocument/2006/relationships/image" Target="../media/image10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2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5.jpeg"/><Relationship Id="rId2" Type="http://schemas.openxmlformats.org/officeDocument/2006/relationships/image" Target="../media/image114.png"/><Relationship Id="rId1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4.jpeg"/><Relationship Id="rId8" Type="http://schemas.openxmlformats.org/officeDocument/2006/relationships/image" Target="../media/image123.jpeg"/><Relationship Id="rId7" Type="http://schemas.openxmlformats.org/officeDocument/2006/relationships/image" Target="../media/image122.png"/><Relationship Id="rId6" Type="http://schemas.openxmlformats.org/officeDocument/2006/relationships/image" Target="../media/image121.jpeg"/><Relationship Id="rId5" Type="http://schemas.openxmlformats.org/officeDocument/2006/relationships/image" Target="../media/image120.png"/><Relationship Id="rId4" Type="http://schemas.openxmlformats.org/officeDocument/2006/relationships/image" Target="../media/image119.jpeg"/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132.png"/><Relationship Id="rId16" Type="http://schemas.openxmlformats.org/officeDocument/2006/relationships/image" Target="../media/image131.png"/><Relationship Id="rId15" Type="http://schemas.openxmlformats.org/officeDocument/2006/relationships/image" Target="../media/image130.jpeg"/><Relationship Id="rId14" Type="http://schemas.openxmlformats.org/officeDocument/2006/relationships/image" Target="../media/image129.png"/><Relationship Id="rId13" Type="http://schemas.openxmlformats.org/officeDocument/2006/relationships/image" Target="../media/image128.jpeg"/><Relationship Id="rId12" Type="http://schemas.openxmlformats.org/officeDocument/2006/relationships/image" Target="../media/image127.jpeg"/><Relationship Id="rId11" Type="http://schemas.openxmlformats.org/officeDocument/2006/relationships/image" Target="../media/image126.jpeg"/><Relationship Id="rId10" Type="http://schemas.openxmlformats.org/officeDocument/2006/relationships/image" Target="../media/image125.jpeg"/><Relationship Id="rId1" Type="http://schemas.openxmlformats.org/officeDocument/2006/relationships/image" Target="../media/image116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6.png"/><Relationship Id="rId2" Type="http://schemas.openxmlformats.org/officeDocument/2006/relationships/image" Target="../media/image134.png"/><Relationship Id="rId1" Type="http://schemas.openxmlformats.org/officeDocument/2006/relationships/image" Target="../media/image133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3.png"/><Relationship Id="rId8" Type="http://schemas.openxmlformats.org/officeDocument/2006/relationships/image" Target="../media/image142.jpeg"/><Relationship Id="rId7" Type="http://schemas.openxmlformats.org/officeDocument/2006/relationships/image" Target="../media/image141.jpeg"/><Relationship Id="rId6" Type="http://schemas.openxmlformats.org/officeDocument/2006/relationships/image" Target="../media/image140.jpeg"/><Relationship Id="rId5" Type="http://schemas.openxmlformats.org/officeDocument/2006/relationships/image" Target="../media/image139.jpeg"/><Relationship Id="rId4" Type="http://schemas.openxmlformats.org/officeDocument/2006/relationships/image" Target="../media/image138.png"/><Relationship Id="rId3" Type="http://schemas.openxmlformats.org/officeDocument/2006/relationships/image" Target="../media/image137.png"/><Relationship Id="rId2" Type="http://schemas.openxmlformats.org/officeDocument/2006/relationships/image" Target="../media/image136.jpeg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144.jpeg"/><Relationship Id="rId1" Type="http://schemas.openxmlformats.org/officeDocument/2006/relationships/image" Target="../media/image135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3.jpeg"/><Relationship Id="rId8" Type="http://schemas.openxmlformats.org/officeDocument/2006/relationships/image" Target="../media/image152.png"/><Relationship Id="rId7" Type="http://schemas.openxmlformats.org/officeDocument/2006/relationships/image" Target="../media/image151.jpeg"/><Relationship Id="rId6" Type="http://schemas.openxmlformats.org/officeDocument/2006/relationships/image" Target="../media/image150.jpeg"/><Relationship Id="rId5" Type="http://schemas.openxmlformats.org/officeDocument/2006/relationships/image" Target="../media/image149.jpeg"/><Relationship Id="rId4" Type="http://schemas.openxmlformats.org/officeDocument/2006/relationships/image" Target="../media/image148.jpeg"/><Relationship Id="rId3" Type="http://schemas.openxmlformats.org/officeDocument/2006/relationships/image" Target="../media/image147.png"/><Relationship Id="rId2" Type="http://schemas.openxmlformats.org/officeDocument/2006/relationships/image" Target="../media/image146.jpe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55.png"/><Relationship Id="rId10" Type="http://schemas.openxmlformats.org/officeDocument/2006/relationships/image" Target="../media/image154.jpeg"/><Relationship Id="rId1" Type="http://schemas.openxmlformats.org/officeDocument/2006/relationships/image" Target="../media/image145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hyperlink" Target="https://youdu.im/" TargetMode="External"/><Relationship Id="rId8" Type="http://schemas.openxmlformats.org/officeDocument/2006/relationships/image" Target="../media/image163.jpeg"/><Relationship Id="rId7" Type="http://schemas.openxmlformats.org/officeDocument/2006/relationships/image" Target="../media/image162.jpeg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jpeg"/><Relationship Id="rId3" Type="http://schemas.openxmlformats.org/officeDocument/2006/relationships/image" Target="../media/image158.jpeg"/><Relationship Id="rId2" Type="http://schemas.openxmlformats.org/officeDocument/2006/relationships/image" Target="../media/image157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64.png"/><Relationship Id="rId1" Type="http://schemas.openxmlformats.org/officeDocument/2006/relationships/image" Target="../media/image156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3.jpeg"/><Relationship Id="rId8" Type="http://schemas.openxmlformats.org/officeDocument/2006/relationships/image" Target="../media/image172.png"/><Relationship Id="rId7" Type="http://schemas.openxmlformats.org/officeDocument/2006/relationships/image" Target="../media/image171.jpeg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Relationship Id="rId3" Type="http://schemas.openxmlformats.org/officeDocument/2006/relationships/image" Target="../media/image167.png"/><Relationship Id="rId24" Type="http://schemas.openxmlformats.org/officeDocument/2006/relationships/slideLayout" Target="../slideLayouts/slideLayout5.xml"/><Relationship Id="rId23" Type="http://schemas.openxmlformats.org/officeDocument/2006/relationships/image" Target="../media/image187.jpeg"/><Relationship Id="rId22" Type="http://schemas.openxmlformats.org/officeDocument/2006/relationships/image" Target="../media/image186.png"/><Relationship Id="rId21" Type="http://schemas.openxmlformats.org/officeDocument/2006/relationships/image" Target="../media/image185.jpeg"/><Relationship Id="rId20" Type="http://schemas.openxmlformats.org/officeDocument/2006/relationships/image" Target="../media/image184.png"/><Relationship Id="rId2" Type="http://schemas.openxmlformats.org/officeDocument/2006/relationships/image" Target="../media/image166.png"/><Relationship Id="rId19" Type="http://schemas.openxmlformats.org/officeDocument/2006/relationships/image" Target="../media/image183.jpeg"/><Relationship Id="rId18" Type="http://schemas.openxmlformats.org/officeDocument/2006/relationships/image" Target="../media/image182.png"/><Relationship Id="rId17" Type="http://schemas.openxmlformats.org/officeDocument/2006/relationships/image" Target="../media/image181.jpeg"/><Relationship Id="rId16" Type="http://schemas.openxmlformats.org/officeDocument/2006/relationships/image" Target="../media/image180.png"/><Relationship Id="rId15" Type="http://schemas.openxmlformats.org/officeDocument/2006/relationships/image" Target="../media/image179.jpeg"/><Relationship Id="rId14" Type="http://schemas.openxmlformats.org/officeDocument/2006/relationships/image" Target="../media/image178.png"/><Relationship Id="rId13" Type="http://schemas.openxmlformats.org/officeDocument/2006/relationships/image" Target="../media/image177.jpeg"/><Relationship Id="rId12" Type="http://schemas.openxmlformats.org/officeDocument/2006/relationships/image" Target="../media/image176.png"/><Relationship Id="rId11" Type="http://schemas.openxmlformats.org/officeDocument/2006/relationships/image" Target="../media/image175.jpeg"/><Relationship Id="rId10" Type="http://schemas.openxmlformats.org/officeDocument/2006/relationships/image" Target="../media/image174.png"/><Relationship Id="rId1" Type="http://schemas.openxmlformats.org/officeDocument/2006/relationships/image" Target="../media/image16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94.png"/><Relationship Id="rId6" Type="http://schemas.openxmlformats.org/officeDocument/2006/relationships/image" Target="../media/image193.jpeg"/><Relationship Id="rId5" Type="http://schemas.openxmlformats.org/officeDocument/2006/relationships/image" Target="../media/image192.jpeg"/><Relationship Id="rId4" Type="http://schemas.openxmlformats.org/officeDocument/2006/relationships/image" Target="../media/image191.png"/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image" Target="../media/image188.png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99.png"/><Relationship Id="rId5" Type="http://schemas.openxmlformats.org/officeDocument/2006/relationships/image" Target="../media/image3.png"/><Relationship Id="rId4" Type="http://schemas.openxmlformats.org/officeDocument/2006/relationships/image" Target="../media/image198.png"/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image" Target="../media/image19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jpeg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6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9020" y="3508959"/>
            <a:ext cx="52070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全面支持国产信创的即时通讯产品方案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0" y="201929"/>
            <a:ext cx="27412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珠海信达九州科技有限公司 </a:t>
            </a:r>
            <a:r>
              <a:rPr sz="1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|</a:t>
            </a:r>
            <a:r>
              <a:rPr sz="1000" spc="3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https://youdu.cn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0" dirty="0">
                <a:solidFill>
                  <a:srgbClr val="FFFFFF"/>
                </a:solidFill>
              </a:rPr>
              <a:t>有度即时通</a:t>
            </a:r>
            <a:endParaRPr sz="4000"/>
          </a:p>
        </p:txBody>
      </p:sp>
      <p:grpSp>
        <p:nvGrpSpPr>
          <p:cNvPr id="6" name="object 6"/>
          <p:cNvGrpSpPr/>
          <p:nvPr/>
        </p:nvGrpSpPr>
        <p:grpSpPr>
          <a:xfrm>
            <a:off x="688340" y="2610485"/>
            <a:ext cx="5170805" cy="721995"/>
            <a:chOff x="688340" y="2610485"/>
            <a:chExt cx="5170805" cy="721995"/>
          </a:xfrm>
        </p:grpSpPr>
        <p:sp>
          <p:nvSpPr>
            <p:cNvPr id="7" name="object 7"/>
            <p:cNvSpPr/>
            <p:nvPr/>
          </p:nvSpPr>
          <p:spPr>
            <a:xfrm>
              <a:off x="691515" y="3315335"/>
              <a:ext cx="5164455" cy="13970"/>
            </a:xfrm>
            <a:custGeom>
              <a:avLst/>
              <a:gdLst/>
              <a:ahLst/>
              <a:cxnLst/>
              <a:rect l="l" t="t" r="r" b="b"/>
              <a:pathLst>
                <a:path w="5164455" h="13970">
                  <a:moveTo>
                    <a:pt x="0" y="0"/>
                  </a:moveTo>
                  <a:lnTo>
                    <a:pt x="5164455" y="13969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40" y="2610485"/>
              <a:ext cx="762000" cy="39433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584194" y="2649473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信创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358254"/>
            <a:ext cx="12191999" cy="4997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942" y="270764"/>
            <a:ext cx="3683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开放能力：基于标准功能的灵活拓展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7882" y="6029350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政务门户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4029" y="6072936"/>
            <a:ext cx="8362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消息中心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0850" y="6072936"/>
            <a:ext cx="633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公众号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 descr="编组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5025" y="1222375"/>
            <a:ext cx="2901950" cy="4862830"/>
          </a:xfrm>
          <a:prstGeom prst="rect">
            <a:avLst/>
          </a:prstGeom>
        </p:spPr>
      </p:pic>
      <p:pic>
        <p:nvPicPr>
          <p:cNvPr id="11" name="图片 10" descr="编组 2备份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219200"/>
            <a:ext cx="2856230" cy="4866640"/>
          </a:xfrm>
          <a:prstGeom prst="rect">
            <a:avLst/>
          </a:prstGeom>
        </p:spPr>
      </p:pic>
      <p:pic>
        <p:nvPicPr>
          <p:cNvPr id="12" name="图片 11" descr="编组 2备份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0" y="1222375"/>
            <a:ext cx="2769235" cy="48063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/>
          <a:stretch>
            <a:fillRect/>
          </a:stretch>
        </p:blipFill>
        <p:spPr>
          <a:xfrm>
            <a:off x="8456803" y="2014727"/>
            <a:ext cx="3295904" cy="23886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0855" y="214629"/>
            <a:ext cx="5283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办公协同通讯能力：弱网优化、不丢消息、高效存储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9325" y="959612"/>
            <a:ext cx="5364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0C408E"/>
                </a:solidFill>
              </a:rPr>
              <a:t>遵循“简单可靠”的原则，保障最终用户的体验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993444" y="4917237"/>
            <a:ext cx="2792095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采用</a:t>
            </a:r>
            <a:r>
              <a:rPr sz="1800" spc="-20" dirty="0">
                <a:latin typeface="微软雅黑" panose="020B0503020204020204" charset="-122"/>
                <a:cs typeface="微软雅黑" panose="020B0503020204020204" charset="-122"/>
              </a:rPr>
              <a:t>TCP+HTTP</a:t>
            </a:r>
            <a:r>
              <a:rPr sz="1800" spc="-10" dirty="0">
                <a:latin typeface="微软雅黑" panose="020B0503020204020204" charset="-122"/>
                <a:cs typeface="微软雅黑" panose="020B0503020204020204" charset="-122"/>
              </a:rPr>
              <a:t>的双通道机</a:t>
            </a: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制，保障移动端的弱网的用</a:t>
            </a:r>
            <a:r>
              <a:rPr sz="1800" spc="-25" dirty="0">
                <a:latin typeface="微软雅黑" panose="020B0503020204020204" charset="-122"/>
                <a:cs typeface="微软雅黑" panose="020B0503020204020204" charset="-122"/>
              </a:rPr>
              <a:t>户体验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50639" y="2520173"/>
            <a:ext cx="290830" cy="614680"/>
            <a:chOff x="750639" y="2520173"/>
            <a:chExt cx="290830" cy="61468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017" y="2653639"/>
              <a:ext cx="277269" cy="47154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3120" y="2624256"/>
              <a:ext cx="263525" cy="139065"/>
            </a:xfrm>
            <a:custGeom>
              <a:avLst/>
              <a:gdLst/>
              <a:ahLst/>
              <a:cxnLst/>
              <a:rect l="l" t="t" r="r" b="b"/>
              <a:pathLst>
                <a:path w="263525" h="139064">
                  <a:moveTo>
                    <a:pt x="40759" y="0"/>
                  </a:moveTo>
                  <a:lnTo>
                    <a:pt x="24065" y="5104"/>
                  </a:lnTo>
                  <a:lnTo>
                    <a:pt x="10033" y="15110"/>
                  </a:lnTo>
                  <a:lnTo>
                    <a:pt x="0" y="29383"/>
                  </a:lnTo>
                  <a:lnTo>
                    <a:pt x="43608" y="45582"/>
                  </a:lnTo>
                  <a:lnTo>
                    <a:pt x="86096" y="64166"/>
                  </a:lnTo>
                  <a:lnTo>
                    <a:pt x="127355" y="85078"/>
                  </a:lnTo>
                  <a:lnTo>
                    <a:pt x="167280" y="108263"/>
                  </a:lnTo>
                  <a:lnTo>
                    <a:pt x="205765" y="133664"/>
                  </a:lnTo>
                  <a:lnTo>
                    <a:pt x="219432" y="138913"/>
                  </a:lnTo>
                  <a:lnTo>
                    <a:pt x="257264" y="123595"/>
                  </a:lnTo>
                  <a:lnTo>
                    <a:pt x="263381" y="106166"/>
                  </a:lnTo>
                  <a:lnTo>
                    <a:pt x="226984" y="77713"/>
                  </a:lnTo>
                  <a:lnTo>
                    <a:pt x="188045" y="52760"/>
                  </a:lnTo>
                  <a:lnTo>
                    <a:pt x="146845" y="31460"/>
                  </a:lnTo>
                  <a:lnTo>
                    <a:pt x="103663" y="13966"/>
                  </a:lnTo>
                  <a:lnTo>
                    <a:pt x="58777" y="432"/>
                  </a:lnTo>
                  <a:lnTo>
                    <a:pt x="40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63120" y="2624256"/>
              <a:ext cx="263525" cy="139065"/>
            </a:xfrm>
            <a:custGeom>
              <a:avLst/>
              <a:gdLst/>
              <a:ahLst/>
              <a:cxnLst/>
              <a:rect l="l" t="t" r="r" b="b"/>
              <a:pathLst>
                <a:path w="263525" h="139064">
                  <a:moveTo>
                    <a:pt x="0" y="29383"/>
                  </a:moveTo>
                  <a:lnTo>
                    <a:pt x="43608" y="45582"/>
                  </a:lnTo>
                  <a:lnTo>
                    <a:pt x="86096" y="64166"/>
                  </a:lnTo>
                  <a:lnTo>
                    <a:pt x="127355" y="85078"/>
                  </a:lnTo>
                  <a:lnTo>
                    <a:pt x="167280" y="108263"/>
                  </a:lnTo>
                  <a:lnTo>
                    <a:pt x="205765" y="133664"/>
                  </a:lnTo>
                  <a:lnTo>
                    <a:pt x="219432" y="138913"/>
                  </a:lnTo>
                  <a:lnTo>
                    <a:pt x="257264" y="123595"/>
                  </a:lnTo>
                  <a:lnTo>
                    <a:pt x="263381" y="106166"/>
                  </a:lnTo>
                  <a:lnTo>
                    <a:pt x="226984" y="77713"/>
                  </a:lnTo>
                  <a:lnTo>
                    <a:pt x="188045" y="52760"/>
                  </a:lnTo>
                  <a:lnTo>
                    <a:pt x="146845" y="31460"/>
                  </a:lnTo>
                  <a:lnTo>
                    <a:pt x="103663" y="13966"/>
                  </a:lnTo>
                  <a:lnTo>
                    <a:pt x="58777" y="432"/>
                  </a:lnTo>
                  <a:lnTo>
                    <a:pt x="40759" y="0"/>
                  </a:lnTo>
                  <a:lnTo>
                    <a:pt x="24065" y="5104"/>
                  </a:lnTo>
                  <a:lnTo>
                    <a:pt x="10033" y="15110"/>
                  </a:lnTo>
                  <a:lnTo>
                    <a:pt x="0" y="29383"/>
                  </a:lnTo>
                  <a:close/>
                </a:path>
              </a:pathLst>
            </a:custGeom>
            <a:ln w="6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94711" y="2700697"/>
              <a:ext cx="148652" cy="19626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94711" y="2700697"/>
              <a:ext cx="149225" cy="196850"/>
            </a:xfrm>
            <a:custGeom>
              <a:avLst/>
              <a:gdLst/>
              <a:ahLst/>
              <a:cxnLst/>
              <a:rect l="l" t="t" r="r" b="b"/>
              <a:pathLst>
                <a:path w="149225" h="196850">
                  <a:moveTo>
                    <a:pt x="12136" y="114254"/>
                  </a:moveTo>
                  <a:lnTo>
                    <a:pt x="148652" y="189584"/>
                  </a:lnTo>
                  <a:lnTo>
                    <a:pt x="148342" y="196265"/>
                  </a:lnTo>
                  <a:lnTo>
                    <a:pt x="147955" y="83657"/>
                  </a:lnTo>
                  <a:lnTo>
                    <a:pt x="0" y="0"/>
                  </a:lnTo>
                  <a:lnTo>
                    <a:pt x="11962" y="7068"/>
                  </a:lnTo>
                  <a:lnTo>
                    <a:pt x="12136" y="114254"/>
                  </a:lnTo>
                  <a:close/>
                </a:path>
              </a:pathLst>
            </a:custGeom>
            <a:ln w="69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96134" y="2713768"/>
              <a:ext cx="138430" cy="179705"/>
            </a:xfrm>
            <a:custGeom>
              <a:avLst/>
              <a:gdLst/>
              <a:ahLst/>
              <a:cxnLst/>
              <a:rect l="l" t="t" r="r" b="b"/>
              <a:pathLst>
                <a:path w="138430" h="179705">
                  <a:moveTo>
                    <a:pt x="138035" y="179224"/>
                  </a:moveTo>
                  <a:lnTo>
                    <a:pt x="0" y="104475"/>
                  </a:lnTo>
                  <a:lnTo>
                    <a:pt x="522" y="0"/>
                  </a:lnTo>
                </a:path>
              </a:pathLst>
            </a:custGeom>
            <a:ln w="69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54011" y="2709798"/>
              <a:ext cx="35560" cy="358775"/>
            </a:xfrm>
            <a:custGeom>
              <a:avLst/>
              <a:gdLst/>
              <a:ahLst/>
              <a:cxnLst/>
              <a:rect l="l" t="t" r="r" b="b"/>
              <a:pathLst>
                <a:path w="35559" h="358775">
                  <a:moveTo>
                    <a:pt x="21544" y="6003"/>
                  </a:moveTo>
                  <a:lnTo>
                    <a:pt x="12969" y="1065"/>
                  </a:lnTo>
                  <a:lnTo>
                    <a:pt x="4277" y="0"/>
                  </a:lnTo>
                  <a:lnTo>
                    <a:pt x="2138" y="3776"/>
                  </a:lnTo>
                  <a:lnTo>
                    <a:pt x="0" y="7455"/>
                  </a:lnTo>
                  <a:lnTo>
                    <a:pt x="5226" y="14427"/>
                  </a:lnTo>
                  <a:lnTo>
                    <a:pt x="13801" y="19461"/>
                  </a:lnTo>
                  <a:lnTo>
                    <a:pt x="22386" y="24400"/>
                  </a:lnTo>
                  <a:lnTo>
                    <a:pt x="31068" y="25368"/>
                  </a:lnTo>
                  <a:lnTo>
                    <a:pt x="33207" y="21688"/>
                  </a:lnTo>
                  <a:lnTo>
                    <a:pt x="35345" y="18009"/>
                  </a:lnTo>
                  <a:lnTo>
                    <a:pt x="30129" y="10941"/>
                  </a:lnTo>
                  <a:lnTo>
                    <a:pt x="21544" y="6003"/>
                  </a:lnTo>
                  <a:close/>
                </a:path>
                <a:path w="35559" h="358775">
                  <a:moveTo>
                    <a:pt x="21544" y="338987"/>
                  </a:moveTo>
                  <a:lnTo>
                    <a:pt x="12969" y="334048"/>
                  </a:lnTo>
                  <a:lnTo>
                    <a:pt x="4277" y="332983"/>
                  </a:lnTo>
                  <a:lnTo>
                    <a:pt x="2138" y="336760"/>
                  </a:lnTo>
                  <a:lnTo>
                    <a:pt x="0" y="340439"/>
                  </a:lnTo>
                  <a:lnTo>
                    <a:pt x="5226" y="347410"/>
                  </a:lnTo>
                  <a:lnTo>
                    <a:pt x="13801" y="352445"/>
                  </a:lnTo>
                  <a:lnTo>
                    <a:pt x="22386" y="357383"/>
                  </a:lnTo>
                  <a:lnTo>
                    <a:pt x="31068" y="358352"/>
                  </a:lnTo>
                  <a:lnTo>
                    <a:pt x="33207" y="354672"/>
                  </a:lnTo>
                  <a:lnTo>
                    <a:pt x="35345" y="350993"/>
                  </a:lnTo>
                  <a:lnTo>
                    <a:pt x="30129" y="343925"/>
                  </a:lnTo>
                  <a:lnTo>
                    <a:pt x="21544" y="3389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1524" y="2527475"/>
              <a:ext cx="35675" cy="2188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01524" y="2527475"/>
              <a:ext cx="36195" cy="22225"/>
            </a:xfrm>
            <a:custGeom>
              <a:avLst/>
              <a:gdLst/>
              <a:ahLst/>
              <a:cxnLst/>
              <a:rect l="l" t="t" r="r" b="b"/>
              <a:pathLst>
                <a:path w="36194" h="22225">
                  <a:moveTo>
                    <a:pt x="0" y="10941"/>
                  </a:moveTo>
                  <a:lnTo>
                    <a:pt x="0" y="4938"/>
                  </a:lnTo>
                  <a:lnTo>
                    <a:pt x="7975" y="0"/>
                  </a:lnTo>
                  <a:lnTo>
                    <a:pt x="17827" y="0"/>
                  </a:lnTo>
                  <a:lnTo>
                    <a:pt x="27670" y="0"/>
                  </a:lnTo>
                  <a:lnTo>
                    <a:pt x="35665" y="4841"/>
                  </a:lnTo>
                  <a:lnTo>
                    <a:pt x="35675" y="10941"/>
                  </a:lnTo>
                  <a:lnTo>
                    <a:pt x="35675" y="16944"/>
                  </a:lnTo>
                  <a:lnTo>
                    <a:pt x="27699" y="21785"/>
                  </a:lnTo>
                  <a:lnTo>
                    <a:pt x="17847" y="21785"/>
                  </a:lnTo>
                  <a:lnTo>
                    <a:pt x="7994" y="21882"/>
                  </a:lnTo>
                  <a:lnTo>
                    <a:pt x="9" y="16944"/>
                  </a:lnTo>
                  <a:lnTo>
                    <a:pt x="0" y="10941"/>
                  </a:lnTo>
                  <a:close/>
                </a:path>
              </a:pathLst>
            </a:custGeom>
            <a:ln w="6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785" y="2538320"/>
              <a:ext cx="41153" cy="12247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98785" y="2538320"/>
              <a:ext cx="41275" cy="122555"/>
            </a:xfrm>
            <a:custGeom>
              <a:avLst/>
              <a:gdLst/>
              <a:ahLst/>
              <a:cxnLst/>
              <a:rect l="l" t="t" r="r" b="b"/>
              <a:pathLst>
                <a:path w="41275" h="122555">
                  <a:moveTo>
                    <a:pt x="0" y="112511"/>
                  </a:moveTo>
                  <a:lnTo>
                    <a:pt x="7116" y="119103"/>
                  </a:lnTo>
                  <a:lnTo>
                    <a:pt x="16017" y="122472"/>
                  </a:lnTo>
                  <a:lnTo>
                    <a:pt x="25587" y="122410"/>
                  </a:lnTo>
                  <a:lnTo>
                    <a:pt x="34707" y="118708"/>
                  </a:lnTo>
                  <a:lnTo>
                    <a:pt x="37233" y="117062"/>
                  </a:lnTo>
                  <a:lnTo>
                    <a:pt x="39420" y="114932"/>
                  </a:lnTo>
                  <a:lnTo>
                    <a:pt x="41153" y="112511"/>
                  </a:lnTo>
                  <a:lnTo>
                    <a:pt x="41153" y="0"/>
                  </a:lnTo>
                  <a:lnTo>
                    <a:pt x="34523" y="6709"/>
                  </a:lnTo>
                  <a:lnTo>
                    <a:pt x="26047" y="10396"/>
                  </a:lnTo>
                  <a:lnTo>
                    <a:pt x="0" y="0"/>
                  </a:lnTo>
                  <a:lnTo>
                    <a:pt x="0" y="112511"/>
                  </a:lnTo>
                  <a:close/>
                </a:path>
              </a:pathLst>
            </a:custGeom>
            <a:ln w="69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57942" y="2527475"/>
              <a:ext cx="276225" cy="600075"/>
            </a:xfrm>
            <a:custGeom>
              <a:avLst/>
              <a:gdLst/>
              <a:ahLst/>
              <a:cxnLst/>
              <a:rect l="l" t="t" r="r" b="b"/>
              <a:pathLst>
                <a:path w="276225" h="600075">
                  <a:moveTo>
                    <a:pt x="25038" y="505333"/>
                  </a:moveTo>
                  <a:lnTo>
                    <a:pt x="76166" y="549020"/>
                  </a:lnTo>
                  <a:lnTo>
                    <a:pt x="133021" y="579520"/>
                  </a:lnTo>
                  <a:lnTo>
                    <a:pt x="188255" y="600039"/>
                  </a:lnTo>
                  <a:lnTo>
                    <a:pt x="214273" y="595660"/>
                  </a:lnTo>
                  <a:lnTo>
                    <a:pt x="253016" y="561492"/>
                  </a:lnTo>
                  <a:lnTo>
                    <a:pt x="261130" y="510760"/>
                  </a:lnTo>
                  <a:lnTo>
                    <a:pt x="267494" y="459841"/>
                  </a:lnTo>
                  <a:lnTo>
                    <a:pt x="272105" y="408776"/>
                  </a:lnTo>
                  <a:lnTo>
                    <a:pt x="274962" y="357601"/>
                  </a:lnTo>
                  <a:lnTo>
                    <a:pt x="276062" y="306358"/>
                  </a:lnTo>
                  <a:lnTo>
                    <a:pt x="275403" y="255083"/>
                  </a:lnTo>
                  <a:lnTo>
                    <a:pt x="272983" y="203818"/>
                  </a:lnTo>
                  <a:lnTo>
                    <a:pt x="231149" y="171378"/>
                  </a:lnTo>
                  <a:lnTo>
                    <a:pt x="185945" y="143641"/>
                  </a:lnTo>
                  <a:lnTo>
                    <a:pt x="137802" y="120841"/>
                  </a:lnTo>
                  <a:lnTo>
                    <a:pt x="87155" y="103216"/>
                  </a:lnTo>
                  <a:lnTo>
                    <a:pt x="87458" y="83028"/>
                  </a:lnTo>
                  <a:lnTo>
                    <a:pt x="87567" y="62839"/>
                  </a:lnTo>
                  <a:lnTo>
                    <a:pt x="87483" y="42651"/>
                  </a:lnTo>
                  <a:lnTo>
                    <a:pt x="87203" y="22463"/>
                  </a:lnTo>
                  <a:lnTo>
                    <a:pt x="83881" y="12799"/>
                  </a:lnTo>
                  <a:lnTo>
                    <a:pt x="77165" y="5349"/>
                  </a:lnTo>
                  <a:lnTo>
                    <a:pt x="68017" y="841"/>
                  </a:lnTo>
                  <a:lnTo>
                    <a:pt x="57393" y="0"/>
                  </a:lnTo>
                  <a:lnTo>
                    <a:pt x="49728" y="2018"/>
                  </a:lnTo>
                  <a:lnTo>
                    <a:pt x="34160" y="38914"/>
                  </a:lnTo>
                  <a:lnTo>
                    <a:pt x="33677" y="79793"/>
                  </a:lnTo>
                  <a:lnTo>
                    <a:pt x="33758" y="100214"/>
                  </a:lnTo>
                  <a:lnTo>
                    <a:pt x="24528" y="104350"/>
                  </a:lnTo>
                  <a:lnTo>
                    <a:pt x="1763" y="173695"/>
                  </a:lnTo>
                  <a:lnTo>
                    <a:pt x="38" y="221274"/>
                  </a:lnTo>
                  <a:lnTo>
                    <a:pt x="0" y="268857"/>
                  </a:lnTo>
                  <a:lnTo>
                    <a:pt x="1646" y="316402"/>
                  </a:lnTo>
                  <a:lnTo>
                    <a:pt x="4975" y="363865"/>
                  </a:lnTo>
                  <a:lnTo>
                    <a:pt x="9985" y="411203"/>
                  </a:lnTo>
                  <a:lnTo>
                    <a:pt x="16673" y="458374"/>
                  </a:lnTo>
                  <a:lnTo>
                    <a:pt x="25038" y="505333"/>
                  </a:lnTo>
                  <a:close/>
                </a:path>
              </a:pathLst>
            </a:custGeom>
            <a:ln w="14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809618" y="2863751"/>
              <a:ext cx="29495" cy="3312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09618" y="286375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4" h="33655">
                  <a:moveTo>
                    <a:pt x="26942" y="9585"/>
                  </a:moveTo>
                  <a:lnTo>
                    <a:pt x="22609" y="4272"/>
                  </a:lnTo>
                  <a:lnTo>
                    <a:pt x="17243" y="992"/>
                  </a:lnTo>
                  <a:lnTo>
                    <a:pt x="11512" y="0"/>
                  </a:lnTo>
                  <a:lnTo>
                    <a:pt x="6085" y="1549"/>
                  </a:lnTo>
                  <a:lnTo>
                    <a:pt x="2019" y="5461"/>
                  </a:lnTo>
                  <a:lnTo>
                    <a:pt x="0" y="10917"/>
                  </a:lnTo>
                  <a:lnTo>
                    <a:pt x="140" y="17207"/>
                  </a:lnTo>
                  <a:lnTo>
                    <a:pt x="2552" y="23625"/>
                  </a:lnTo>
                  <a:lnTo>
                    <a:pt x="6885" y="28923"/>
                  </a:lnTo>
                  <a:lnTo>
                    <a:pt x="12251" y="32170"/>
                  </a:lnTo>
                  <a:lnTo>
                    <a:pt x="17982" y="33129"/>
                  </a:lnTo>
                  <a:lnTo>
                    <a:pt x="23409" y="31565"/>
                  </a:lnTo>
                  <a:lnTo>
                    <a:pt x="27476" y="27654"/>
                  </a:lnTo>
                  <a:lnTo>
                    <a:pt x="29495" y="22209"/>
                  </a:lnTo>
                  <a:lnTo>
                    <a:pt x="29354" y="15947"/>
                  </a:lnTo>
                  <a:lnTo>
                    <a:pt x="26942" y="95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850263" y="2886891"/>
              <a:ext cx="29491" cy="3311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50263" y="288689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4" h="33655">
                  <a:moveTo>
                    <a:pt x="26937" y="9490"/>
                  </a:moveTo>
                  <a:lnTo>
                    <a:pt x="22609" y="4233"/>
                  </a:lnTo>
                  <a:lnTo>
                    <a:pt x="17242" y="981"/>
                  </a:lnTo>
                  <a:lnTo>
                    <a:pt x="11508" y="0"/>
                  </a:lnTo>
                  <a:lnTo>
                    <a:pt x="6080" y="1550"/>
                  </a:lnTo>
                  <a:lnTo>
                    <a:pt x="2018" y="5463"/>
                  </a:lnTo>
                  <a:lnTo>
                    <a:pt x="0" y="10918"/>
                  </a:lnTo>
                  <a:lnTo>
                    <a:pt x="140" y="17209"/>
                  </a:lnTo>
                  <a:lnTo>
                    <a:pt x="2557" y="23627"/>
                  </a:lnTo>
                  <a:lnTo>
                    <a:pt x="6886" y="28884"/>
                  </a:lnTo>
                  <a:lnTo>
                    <a:pt x="12253" y="32135"/>
                  </a:lnTo>
                  <a:lnTo>
                    <a:pt x="17986" y="33117"/>
                  </a:lnTo>
                  <a:lnTo>
                    <a:pt x="23414" y="31566"/>
                  </a:lnTo>
                  <a:lnTo>
                    <a:pt x="27475" y="27654"/>
                  </a:lnTo>
                  <a:lnTo>
                    <a:pt x="29491" y="22198"/>
                  </a:lnTo>
                  <a:lnTo>
                    <a:pt x="29350" y="15908"/>
                  </a:lnTo>
                  <a:lnTo>
                    <a:pt x="26937" y="94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892636" y="2909937"/>
              <a:ext cx="29495" cy="3317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92636" y="290993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4" h="33655">
                  <a:moveTo>
                    <a:pt x="26937" y="9585"/>
                  </a:moveTo>
                  <a:lnTo>
                    <a:pt x="22609" y="4272"/>
                  </a:lnTo>
                  <a:lnTo>
                    <a:pt x="17242" y="992"/>
                  </a:lnTo>
                  <a:lnTo>
                    <a:pt x="11508" y="0"/>
                  </a:lnTo>
                  <a:lnTo>
                    <a:pt x="6080" y="1549"/>
                  </a:lnTo>
                  <a:lnTo>
                    <a:pt x="2018" y="5516"/>
                  </a:lnTo>
                  <a:lnTo>
                    <a:pt x="0" y="10989"/>
                  </a:lnTo>
                  <a:lnTo>
                    <a:pt x="140" y="17262"/>
                  </a:lnTo>
                  <a:lnTo>
                    <a:pt x="2557" y="23625"/>
                  </a:lnTo>
                  <a:lnTo>
                    <a:pt x="6886" y="28937"/>
                  </a:lnTo>
                  <a:lnTo>
                    <a:pt x="12253" y="32206"/>
                  </a:lnTo>
                  <a:lnTo>
                    <a:pt x="17986" y="33170"/>
                  </a:lnTo>
                  <a:lnTo>
                    <a:pt x="23414" y="31565"/>
                  </a:lnTo>
                  <a:lnTo>
                    <a:pt x="27476" y="27654"/>
                  </a:lnTo>
                  <a:lnTo>
                    <a:pt x="29495" y="22209"/>
                  </a:lnTo>
                  <a:lnTo>
                    <a:pt x="29354" y="15947"/>
                  </a:lnTo>
                  <a:lnTo>
                    <a:pt x="26937" y="95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809618" y="2909937"/>
              <a:ext cx="29495" cy="3317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09618" y="290993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4" h="33655">
                  <a:moveTo>
                    <a:pt x="26942" y="9585"/>
                  </a:moveTo>
                  <a:lnTo>
                    <a:pt x="22609" y="4272"/>
                  </a:lnTo>
                  <a:lnTo>
                    <a:pt x="17243" y="992"/>
                  </a:lnTo>
                  <a:lnTo>
                    <a:pt x="11512" y="0"/>
                  </a:lnTo>
                  <a:lnTo>
                    <a:pt x="6085" y="1549"/>
                  </a:lnTo>
                  <a:lnTo>
                    <a:pt x="2019" y="5516"/>
                  </a:lnTo>
                  <a:lnTo>
                    <a:pt x="0" y="10989"/>
                  </a:lnTo>
                  <a:lnTo>
                    <a:pt x="140" y="17262"/>
                  </a:lnTo>
                  <a:lnTo>
                    <a:pt x="2552" y="23625"/>
                  </a:lnTo>
                  <a:lnTo>
                    <a:pt x="6885" y="28937"/>
                  </a:lnTo>
                  <a:lnTo>
                    <a:pt x="12251" y="32206"/>
                  </a:lnTo>
                  <a:lnTo>
                    <a:pt x="17982" y="33170"/>
                  </a:lnTo>
                  <a:lnTo>
                    <a:pt x="23409" y="31565"/>
                  </a:lnTo>
                  <a:lnTo>
                    <a:pt x="27476" y="27654"/>
                  </a:lnTo>
                  <a:lnTo>
                    <a:pt x="29495" y="22209"/>
                  </a:lnTo>
                  <a:lnTo>
                    <a:pt x="29354" y="15947"/>
                  </a:lnTo>
                  <a:lnTo>
                    <a:pt x="26942" y="95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850263" y="2933077"/>
              <a:ext cx="29491" cy="3311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50263" y="293307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4" h="33655">
                  <a:moveTo>
                    <a:pt x="26937" y="9490"/>
                  </a:moveTo>
                  <a:lnTo>
                    <a:pt x="22609" y="4233"/>
                  </a:lnTo>
                  <a:lnTo>
                    <a:pt x="17242" y="981"/>
                  </a:lnTo>
                  <a:lnTo>
                    <a:pt x="11508" y="0"/>
                  </a:lnTo>
                  <a:lnTo>
                    <a:pt x="6080" y="1550"/>
                  </a:lnTo>
                  <a:lnTo>
                    <a:pt x="2018" y="5463"/>
                  </a:lnTo>
                  <a:lnTo>
                    <a:pt x="0" y="10918"/>
                  </a:lnTo>
                  <a:lnTo>
                    <a:pt x="140" y="17209"/>
                  </a:lnTo>
                  <a:lnTo>
                    <a:pt x="2557" y="23627"/>
                  </a:lnTo>
                  <a:lnTo>
                    <a:pt x="6886" y="28884"/>
                  </a:lnTo>
                  <a:lnTo>
                    <a:pt x="12253" y="32135"/>
                  </a:lnTo>
                  <a:lnTo>
                    <a:pt x="17986" y="33117"/>
                  </a:lnTo>
                  <a:lnTo>
                    <a:pt x="23414" y="31566"/>
                  </a:lnTo>
                  <a:lnTo>
                    <a:pt x="27475" y="27654"/>
                  </a:lnTo>
                  <a:lnTo>
                    <a:pt x="29491" y="22198"/>
                  </a:lnTo>
                  <a:lnTo>
                    <a:pt x="29350" y="15908"/>
                  </a:lnTo>
                  <a:lnTo>
                    <a:pt x="26937" y="94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892636" y="2956164"/>
              <a:ext cx="29495" cy="3317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92636" y="2956164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4" h="33655">
                  <a:moveTo>
                    <a:pt x="26937" y="9544"/>
                  </a:moveTo>
                  <a:lnTo>
                    <a:pt x="22609" y="4233"/>
                  </a:lnTo>
                  <a:lnTo>
                    <a:pt x="17242" y="963"/>
                  </a:lnTo>
                  <a:lnTo>
                    <a:pt x="11508" y="0"/>
                  </a:lnTo>
                  <a:lnTo>
                    <a:pt x="6080" y="1605"/>
                  </a:lnTo>
                  <a:lnTo>
                    <a:pt x="2018" y="5516"/>
                  </a:lnTo>
                  <a:lnTo>
                    <a:pt x="0" y="10960"/>
                  </a:lnTo>
                  <a:lnTo>
                    <a:pt x="140" y="17222"/>
                  </a:lnTo>
                  <a:lnTo>
                    <a:pt x="2557" y="23584"/>
                  </a:lnTo>
                  <a:lnTo>
                    <a:pt x="6886" y="28897"/>
                  </a:lnTo>
                  <a:lnTo>
                    <a:pt x="12253" y="32177"/>
                  </a:lnTo>
                  <a:lnTo>
                    <a:pt x="17986" y="33170"/>
                  </a:lnTo>
                  <a:lnTo>
                    <a:pt x="23414" y="31621"/>
                  </a:lnTo>
                  <a:lnTo>
                    <a:pt x="27476" y="27708"/>
                  </a:lnTo>
                  <a:lnTo>
                    <a:pt x="29495" y="22253"/>
                  </a:lnTo>
                  <a:lnTo>
                    <a:pt x="29354" y="15962"/>
                  </a:lnTo>
                  <a:lnTo>
                    <a:pt x="26937" y="95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809618" y="2957810"/>
              <a:ext cx="29495" cy="3317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09618" y="2957810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4" h="33655">
                  <a:moveTo>
                    <a:pt x="26942" y="9544"/>
                  </a:moveTo>
                  <a:lnTo>
                    <a:pt x="22609" y="4233"/>
                  </a:lnTo>
                  <a:lnTo>
                    <a:pt x="17243" y="963"/>
                  </a:lnTo>
                  <a:lnTo>
                    <a:pt x="11512" y="0"/>
                  </a:lnTo>
                  <a:lnTo>
                    <a:pt x="6085" y="1605"/>
                  </a:lnTo>
                  <a:lnTo>
                    <a:pt x="2019" y="5516"/>
                  </a:lnTo>
                  <a:lnTo>
                    <a:pt x="0" y="10960"/>
                  </a:lnTo>
                  <a:lnTo>
                    <a:pt x="140" y="17222"/>
                  </a:lnTo>
                  <a:lnTo>
                    <a:pt x="2552" y="23584"/>
                  </a:lnTo>
                  <a:lnTo>
                    <a:pt x="6885" y="28897"/>
                  </a:lnTo>
                  <a:lnTo>
                    <a:pt x="12251" y="32177"/>
                  </a:lnTo>
                  <a:lnTo>
                    <a:pt x="17982" y="33170"/>
                  </a:lnTo>
                  <a:lnTo>
                    <a:pt x="23409" y="31621"/>
                  </a:lnTo>
                  <a:lnTo>
                    <a:pt x="27476" y="27708"/>
                  </a:lnTo>
                  <a:lnTo>
                    <a:pt x="29495" y="22253"/>
                  </a:lnTo>
                  <a:lnTo>
                    <a:pt x="29354" y="15962"/>
                  </a:lnTo>
                  <a:lnTo>
                    <a:pt x="26942" y="95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850263" y="2980911"/>
              <a:ext cx="29491" cy="3312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50263" y="298091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4" h="33655">
                  <a:moveTo>
                    <a:pt x="26937" y="9585"/>
                  </a:moveTo>
                  <a:lnTo>
                    <a:pt x="22609" y="4272"/>
                  </a:lnTo>
                  <a:lnTo>
                    <a:pt x="17242" y="992"/>
                  </a:lnTo>
                  <a:lnTo>
                    <a:pt x="11508" y="0"/>
                  </a:lnTo>
                  <a:lnTo>
                    <a:pt x="6080" y="1549"/>
                  </a:lnTo>
                  <a:lnTo>
                    <a:pt x="2018" y="5461"/>
                  </a:lnTo>
                  <a:lnTo>
                    <a:pt x="0" y="10917"/>
                  </a:lnTo>
                  <a:lnTo>
                    <a:pt x="140" y="17207"/>
                  </a:lnTo>
                  <a:lnTo>
                    <a:pt x="2557" y="23625"/>
                  </a:lnTo>
                  <a:lnTo>
                    <a:pt x="6886" y="28923"/>
                  </a:lnTo>
                  <a:lnTo>
                    <a:pt x="12253" y="32170"/>
                  </a:lnTo>
                  <a:lnTo>
                    <a:pt x="17986" y="33129"/>
                  </a:lnTo>
                  <a:lnTo>
                    <a:pt x="23414" y="31565"/>
                  </a:lnTo>
                  <a:lnTo>
                    <a:pt x="27475" y="27654"/>
                  </a:lnTo>
                  <a:lnTo>
                    <a:pt x="29491" y="22209"/>
                  </a:lnTo>
                  <a:lnTo>
                    <a:pt x="29350" y="15947"/>
                  </a:lnTo>
                  <a:lnTo>
                    <a:pt x="26937" y="95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892636" y="3004050"/>
              <a:ext cx="29495" cy="3311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92636" y="3004050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4" h="33655">
                  <a:moveTo>
                    <a:pt x="26937" y="9490"/>
                  </a:moveTo>
                  <a:lnTo>
                    <a:pt x="22609" y="4233"/>
                  </a:lnTo>
                  <a:lnTo>
                    <a:pt x="17242" y="981"/>
                  </a:lnTo>
                  <a:lnTo>
                    <a:pt x="11508" y="0"/>
                  </a:lnTo>
                  <a:lnTo>
                    <a:pt x="6080" y="1550"/>
                  </a:lnTo>
                  <a:lnTo>
                    <a:pt x="2018" y="5463"/>
                  </a:lnTo>
                  <a:lnTo>
                    <a:pt x="0" y="10918"/>
                  </a:lnTo>
                  <a:lnTo>
                    <a:pt x="140" y="17209"/>
                  </a:lnTo>
                  <a:lnTo>
                    <a:pt x="2557" y="23627"/>
                  </a:lnTo>
                  <a:lnTo>
                    <a:pt x="6886" y="28884"/>
                  </a:lnTo>
                  <a:lnTo>
                    <a:pt x="12253" y="32135"/>
                  </a:lnTo>
                  <a:lnTo>
                    <a:pt x="17986" y="33117"/>
                  </a:lnTo>
                  <a:lnTo>
                    <a:pt x="23414" y="31566"/>
                  </a:lnTo>
                  <a:lnTo>
                    <a:pt x="27476" y="27654"/>
                  </a:lnTo>
                  <a:lnTo>
                    <a:pt x="29495" y="22198"/>
                  </a:lnTo>
                  <a:lnTo>
                    <a:pt x="29354" y="15908"/>
                  </a:lnTo>
                  <a:lnTo>
                    <a:pt x="26937" y="94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737170" y="3148113"/>
            <a:ext cx="316865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dirty="0">
                <a:latin typeface="宋体" panose="02010600030101010101" pitchFamily="2" charset="-122"/>
                <a:cs typeface="宋体" panose="02010600030101010101" pitchFamily="2" charset="-122"/>
              </a:rPr>
              <a:t>用户</a:t>
            </a:r>
            <a:r>
              <a:rPr sz="900" spc="-50" dirty="0">
                <a:latin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sz="9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288903" y="2481051"/>
            <a:ext cx="504190" cy="696595"/>
            <a:chOff x="2288903" y="2481051"/>
            <a:chExt cx="504190" cy="696595"/>
          </a:xfrm>
        </p:grpSpPr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93983" y="2486228"/>
              <a:ext cx="493895" cy="26849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293983" y="2486228"/>
              <a:ext cx="494030" cy="268605"/>
            </a:xfrm>
            <a:custGeom>
              <a:avLst/>
              <a:gdLst/>
              <a:ahLst/>
              <a:cxnLst/>
              <a:rect l="l" t="t" r="r" b="b"/>
              <a:pathLst>
                <a:path w="494030" h="268605">
                  <a:moveTo>
                    <a:pt x="187376" y="268497"/>
                  </a:moveTo>
                  <a:lnTo>
                    <a:pt x="493895" y="101667"/>
                  </a:lnTo>
                  <a:lnTo>
                    <a:pt x="303905" y="0"/>
                  </a:lnTo>
                  <a:lnTo>
                    <a:pt x="0" y="165572"/>
                  </a:lnTo>
                  <a:lnTo>
                    <a:pt x="39393" y="202173"/>
                  </a:lnTo>
                  <a:lnTo>
                    <a:pt x="84457" y="231885"/>
                  </a:lnTo>
                  <a:lnTo>
                    <a:pt x="134185" y="254172"/>
                  </a:lnTo>
                  <a:lnTo>
                    <a:pt x="187569" y="268497"/>
                  </a:lnTo>
                </a:path>
              </a:pathLst>
            </a:custGeom>
            <a:ln w="34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94079" y="2651316"/>
              <a:ext cx="187473" cy="52101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294079" y="2651316"/>
              <a:ext cx="187960" cy="521334"/>
            </a:xfrm>
            <a:custGeom>
              <a:avLst/>
              <a:gdLst/>
              <a:ahLst/>
              <a:cxnLst/>
              <a:rect l="l" t="t" r="r" b="b"/>
              <a:pathLst>
                <a:path w="187960" h="521335">
                  <a:moveTo>
                    <a:pt x="187473" y="103409"/>
                  </a:moveTo>
                  <a:lnTo>
                    <a:pt x="133981" y="89144"/>
                  </a:lnTo>
                  <a:lnTo>
                    <a:pt x="84227" y="66773"/>
                  </a:lnTo>
                  <a:lnTo>
                    <a:pt x="39228" y="36867"/>
                  </a:lnTo>
                  <a:lnTo>
                    <a:pt x="0" y="0"/>
                  </a:lnTo>
                  <a:lnTo>
                    <a:pt x="0" y="425936"/>
                  </a:lnTo>
                  <a:lnTo>
                    <a:pt x="39786" y="460686"/>
                  </a:lnTo>
                  <a:lnTo>
                    <a:pt x="84989" y="488473"/>
                  </a:lnTo>
                  <a:lnTo>
                    <a:pt x="134566" y="508763"/>
                  </a:lnTo>
                  <a:lnTo>
                    <a:pt x="187473" y="521019"/>
                  </a:lnTo>
                  <a:lnTo>
                    <a:pt x="187279" y="103409"/>
                  </a:lnTo>
                </a:path>
              </a:pathLst>
            </a:custGeom>
            <a:ln w="34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81359" y="2587895"/>
              <a:ext cx="306518" cy="58395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481359" y="2587895"/>
              <a:ext cx="306705" cy="584200"/>
            </a:xfrm>
            <a:custGeom>
              <a:avLst/>
              <a:gdLst/>
              <a:ahLst/>
              <a:cxnLst/>
              <a:rect l="l" t="t" r="r" b="b"/>
              <a:pathLst>
                <a:path w="306705" h="584200">
                  <a:moveTo>
                    <a:pt x="0" y="166830"/>
                  </a:moveTo>
                  <a:lnTo>
                    <a:pt x="0" y="583956"/>
                  </a:lnTo>
                  <a:lnTo>
                    <a:pt x="306518" y="418771"/>
                  </a:lnTo>
                  <a:lnTo>
                    <a:pt x="306518" y="0"/>
                  </a:lnTo>
                  <a:lnTo>
                    <a:pt x="0" y="166830"/>
                  </a:lnTo>
                  <a:close/>
                </a:path>
              </a:pathLst>
            </a:custGeom>
            <a:ln w="34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293983" y="2486131"/>
              <a:ext cx="494030" cy="686435"/>
            </a:xfrm>
            <a:custGeom>
              <a:avLst/>
              <a:gdLst/>
              <a:ahLst/>
              <a:cxnLst/>
              <a:rect l="l" t="t" r="r" b="b"/>
              <a:pathLst>
                <a:path w="494030" h="686435">
                  <a:moveTo>
                    <a:pt x="493895" y="101763"/>
                  </a:moveTo>
                  <a:lnTo>
                    <a:pt x="303905" y="0"/>
                  </a:lnTo>
                  <a:lnTo>
                    <a:pt x="0" y="165668"/>
                  </a:lnTo>
                  <a:lnTo>
                    <a:pt x="96" y="591024"/>
                  </a:lnTo>
                  <a:lnTo>
                    <a:pt x="39883" y="625830"/>
                  </a:lnTo>
                  <a:lnTo>
                    <a:pt x="85086" y="653646"/>
                  </a:lnTo>
                  <a:lnTo>
                    <a:pt x="134663" y="673946"/>
                  </a:lnTo>
                  <a:lnTo>
                    <a:pt x="187569" y="686204"/>
                  </a:lnTo>
                  <a:lnTo>
                    <a:pt x="493895" y="520535"/>
                  </a:lnTo>
                  <a:lnTo>
                    <a:pt x="493895" y="101763"/>
                  </a:lnTo>
                  <a:close/>
                </a:path>
              </a:pathLst>
            </a:custGeom>
            <a:ln w="9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18"/>
            <a:stretch>
              <a:fillRect/>
            </a:stretch>
          </p:blipFill>
          <p:spPr>
            <a:xfrm>
              <a:off x="2365224" y="2909661"/>
              <a:ext cx="30029" cy="3763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365224" y="2909661"/>
              <a:ext cx="30480" cy="38100"/>
            </a:xfrm>
            <a:custGeom>
              <a:avLst/>
              <a:gdLst/>
              <a:ahLst/>
              <a:cxnLst/>
              <a:rect l="l" t="t" r="r" b="b"/>
              <a:pathLst>
                <a:path w="30480" h="38100">
                  <a:moveTo>
                    <a:pt x="28447" y="13929"/>
                  </a:moveTo>
                  <a:lnTo>
                    <a:pt x="24798" y="7156"/>
                  </a:lnTo>
                  <a:lnTo>
                    <a:pt x="19797" y="2370"/>
                  </a:lnTo>
                  <a:lnTo>
                    <a:pt x="14088" y="0"/>
                  </a:lnTo>
                  <a:lnTo>
                    <a:pt x="8315" y="470"/>
                  </a:lnTo>
                  <a:lnTo>
                    <a:pt x="3596" y="3829"/>
                  </a:lnTo>
                  <a:lnTo>
                    <a:pt x="754" y="9330"/>
                  </a:lnTo>
                  <a:lnTo>
                    <a:pt x="0" y="16210"/>
                  </a:lnTo>
                  <a:lnTo>
                    <a:pt x="1541" y="23708"/>
                  </a:lnTo>
                  <a:lnTo>
                    <a:pt x="5190" y="30481"/>
                  </a:lnTo>
                  <a:lnTo>
                    <a:pt x="10191" y="35267"/>
                  </a:lnTo>
                  <a:lnTo>
                    <a:pt x="15900" y="37637"/>
                  </a:lnTo>
                  <a:lnTo>
                    <a:pt x="21672" y="37167"/>
                  </a:lnTo>
                  <a:lnTo>
                    <a:pt x="26405" y="33822"/>
                  </a:lnTo>
                  <a:lnTo>
                    <a:pt x="29269" y="28344"/>
                  </a:lnTo>
                  <a:lnTo>
                    <a:pt x="30029" y="21468"/>
                  </a:lnTo>
                  <a:lnTo>
                    <a:pt x="28447" y="13929"/>
                  </a:lnTo>
                  <a:close/>
                </a:path>
              </a:pathLst>
            </a:custGeom>
            <a:ln w="34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19"/>
            <a:stretch>
              <a:fillRect/>
            </a:stretch>
          </p:blipFill>
          <p:spPr>
            <a:xfrm>
              <a:off x="2321469" y="2993111"/>
              <a:ext cx="132500" cy="12180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319244" y="2731681"/>
              <a:ext cx="137160" cy="76835"/>
            </a:xfrm>
            <a:custGeom>
              <a:avLst/>
              <a:gdLst/>
              <a:ahLst/>
              <a:cxnLst/>
              <a:rect l="l" t="t" r="r" b="b"/>
              <a:pathLst>
                <a:path w="137160" h="76835">
                  <a:moveTo>
                    <a:pt x="5419" y="0"/>
                  </a:moveTo>
                  <a:lnTo>
                    <a:pt x="2806" y="96"/>
                  </a:lnTo>
                  <a:lnTo>
                    <a:pt x="387" y="2517"/>
                  </a:lnTo>
                  <a:lnTo>
                    <a:pt x="0" y="3679"/>
                  </a:lnTo>
                  <a:lnTo>
                    <a:pt x="387" y="7552"/>
                  </a:lnTo>
                  <a:lnTo>
                    <a:pt x="2032" y="9973"/>
                  </a:lnTo>
                  <a:lnTo>
                    <a:pt x="4645" y="11425"/>
                  </a:lnTo>
                  <a:lnTo>
                    <a:pt x="33123" y="32675"/>
                  </a:lnTo>
                  <a:lnTo>
                    <a:pt x="63914" y="50712"/>
                  </a:lnTo>
                  <a:lnTo>
                    <a:pt x="96720" y="65372"/>
                  </a:lnTo>
                  <a:lnTo>
                    <a:pt x="131240" y="76492"/>
                  </a:lnTo>
                  <a:lnTo>
                    <a:pt x="134725" y="75717"/>
                  </a:lnTo>
                  <a:lnTo>
                    <a:pt x="136951" y="72425"/>
                  </a:lnTo>
                  <a:lnTo>
                    <a:pt x="135596" y="66906"/>
                  </a:lnTo>
                  <a:lnTo>
                    <a:pt x="133660" y="65163"/>
                  </a:lnTo>
                  <a:lnTo>
                    <a:pt x="131240" y="64582"/>
                  </a:lnTo>
                  <a:lnTo>
                    <a:pt x="97426" y="53901"/>
                  </a:lnTo>
                  <a:lnTo>
                    <a:pt x="65281" y="39698"/>
                  </a:lnTo>
                  <a:lnTo>
                    <a:pt x="35096" y="22154"/>
                  </a:lnTo>
                  <a:lnTo>
                    <a:pt x="7162" y="145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319244" y="2731681"/>
              <a:ext cx="137160" cy="76835"/>
            </a:xfrm>
            <a:custGeom>
              <a:avLst/>
              <a:gdLst/>
              <a:ahLst/>
              <a:cxnLst/>
              <a:rect l="l" t="t" r="r" b="b"/>
              <a:pathLst>
                <a:path w="137160" h="76835">
                  <a:moveTo>
                    <a:pt x="4645" y="11425"/>
                  </a:moveTo>
                  <a:lnTo>
                    <a:pt x="33123" y="32675"/>
                  </a:lnTo>
                  <a:lnTo>
                    <a:pt x="63914" y="50712"/>
                  </a:lnTo>
                  <a:lnTo>
                    <a:pt x="96720" y="65372"/>
                  </a:lnTo>
                  <a:lnTo>
                    <a:pt x="131240" y="76492"/>
                  </a:lnTo>
                  <a:lnTo>
                    <a:pt x="134725" y="75717"/>
                  </a:lnTo>
                  <a:lnTo>
                    <a:pt x="136951" y="72425"/>
                  </a:lnTo>
                  <a:lnTo>
                    <a:pt x="136176" y="69230"/>
                  </a:lnTo>
                  <a:lnTo>
                    <a:pt x="135596" y="66906"/>
                  </a:lnTo>
                  <a:lnTo>
                    <a:pt x="133660" y="65163"/>
                  </a:lnTo>
                  <a:lnTo>
                    <a:pt x="131240" y="64582"/>
                  </a:lnTo>
                  <a:lnTo>
                    <a:pt x="97426" y="53901"/>
                  </a:lnTo>
                  <a:lnTo>
                    <a:pt x="65281" y="39698"/>
                  </a:lnTo>
                  <a:lnTo>
                    <a:pt x="35096" y="22154"/>
                  </a:lnTo>
                  <a:lnTo>
                    <a:pt x="7162" y="1452"/>
                  </a:lnTo>
                  <a:lnTo>
                    <a:pt x="5419" y="0"/>
                  </a:lnTo>
                  <a:lnTo>
                    <a:pt x="2806" y="96"/>
                  </a:lnTo>
                  <a:lnTo>
                    <a:pt x="1161" y="1646"/>
                  </a:lnTo>
                  <a:lnTo>
                    <a:pt x="387" y="2517"/>
                  </a:lnTo>
                  <a:lnTo>
                    <a:pt x="0" y="3679"/>
                  </a:lnTo>
                  <a:lnTo>
                    <a:pt x="96" y="4744"/>
                  </a:lnTo>
                  <a:lnTo>
                    <a:pt x="387" y="7552"/>
                  </a:lnTo>
                  <a:lnTo>
                    <a:pt x="2032" y="9973"/>
                  </a:lnTo>
                  <a:lnTo>
                    <a:pt x="4645" y="11425"/>
                  </a:lnTo>
                  <a:close/>
                </a:path>
              </a:pathLst>
            </a:custGeom>
            <a:ln w="34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/>
            <p:cNvPicPr/>
            <p:nvPr/>
          </p:nvPicPr>
          <p:blipFill>
            <a:blip r:embed="rId20"/>
            <a:stretch>
              <a:fillRect/>
            </a:stretch>
          </p:blipFill>
          <p:spPr>
            <a:xfrm>
              <a:off x="2359943" y="2769045"/>
              <a:ext cx="38567" cy="24313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359943" y="2769045"/>
              <a:ext cx="38735" cy="24765"/>
            </a:xfrm>
            <a:custGeom>
              <a:avLst/>
              <a:gdLst/>
              <a:ahLst/>
              <a:cxnLst/>
              <a:rect l="l" t="t" r="r" b="b"/>
              <a:pathLst>
                <a:path w="38735" h="24764">
                  <a:moveTo>
                    <a:pt x="38567" y="23732"/>
                  </a:moveTo>
                  <a:lnTo>
                    <a:pt x="31278" y="10024"/>
                  </a:lnTo>
                  <a:lnTo>
                    <a:pt x="21775" y="1935"/>
                  </a:lnTo>
                  <a:lnTo>
                    <a:pt x="11183" y="0"/>
                  </a:lnTo>
                  <a:lnTo>
                    <a:pt x="627" y="4755"/>
                  </a:lnTo>
                  <a:lnTo>
                    <a:pt x="0" y="10933"/>
                  </a:lnTo>
                  <a:lnTo>
                    <a:pt x="4027" y="16567"/>
                  </a:lnTo>
                  <a:lnTo>
                    <a:pt x="11992" y="21039"/>
                  </a:lnTo>
                  <a:lnTo>
                    <a:pt x="23178" y="23732"/>
                  </a:lnTo>
                  <a:lnTo>
                    <a:pt x="28211" y="24313"/>
                  </a:lnTo>
                  <a:lnTo>
                    <a:pt x="33534" y="24313"/>
                  </a:lnTo>
                  <a:lnTo>
                    <a:pt x="38567" y="237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24373" y="2777770"/>
              <a:ext cx="126691" cy="98181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324373" y="2784258"/>
              <a:ext cx="127000" cy="73660"/>
            </a:xfrm>
            <a:custGeom>
              <a:avLst/>
              <a:gdLst/>
              <a:ahLst/>
              <a:cxnLst/>
              <a:rect l="l" t="t" r="r" b="b"/>
              <a:pathLst>
                <a:path w="127000" h="73660">
                  <a:moveTo>
                    <a:pt x="0" y="0"/>
                  </a:moveTo>
                  <a:lnTo>
                    <a:pt x="0" y="8327"/>
                  </a:lnTo>
                  <a:lnTo>
                    <a:pt x="28438" y="29740"/>
                  </a:lnTo>
                  <a:lnTo>
                    <a:pt x="59244" y="47831"/>
                  </a:lnTo>
                  <a:lnTo>
                    <a:pt x="92101" y="62437"/>
                  </a:lnTo>
                  <a:lnTo>
                    <a:pt x="126691" y="73393"/>
                  </a:lnTo>
                  <a:lnTo>
                    <a:pt x="126691" y="65066"/>
                  </a:lnTo>
                  <a:lnTo>
                    <a:pt x="92346" y="53633"/>
                  </a:lnTo>
                  <a:lnTo>
                    <a:pt x="59607" y="38887"/>
                  </a:lnTo>
                  <a:lnTo>
                    <a:pt x="28737" y="209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2324373" y="2777189"/>
              <a:ext cx="127000" cy="98425"/>
            </a:xfrm>
            <a:custGeom>
              <a:avLst/>
              <a:gdLst/>
              <a:ahLst/>
              <a:cxnLst/>
              <a:rect l="l" t="t" r="r" b="b"/>
              <a:pathLst>
                <a:path w="127000" h="98425">
                  <a:moveTo>
                    <a:pt x="0" y="0"/>
                  </a:moveTo>
                  <a:lnTo>
                    <a:pt x="0" y="33114"/>
                  </a:lnTo>
                  <a:lnTo>
                    <a:pt x="28737" y="54024"/>
                  </a:lnTo>
                  <a:lnTo>
                    <a:pt x="59607" y="71929"/>
                  </a:lnTo>
                  <a:lnTo>
                    <a:pt x="92346" y="86693"/>
                  </a:lnTo>
                  <a:lnTo>
                    <a:pt x="126691" y="98181"/>
                  </a:lnTo>
                </a:path>
              </a:pathLst>
            </a:custGeom>
            <a:ln w="34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324373" y="2778351"/>
              <a:ext cx="127000" cy="98425"/>
            </a:xfrm>
            <a:custGeom>
              <a:avLst/>
              <a:gdLst/>
              <a:ahLst/>
              <a:cxnLst/>
              <a:rect l="l" t="t" r="r" b="b"/>
              <a:pathLst>
                <a:path w="127000" h="98425">
                  <a:moveTo>
                    <a:pt x="126691" y="98181"/>
                  </a:moveTo>
                  <a:lnTo>
                    <a:pt x="126691" y="65066"/>
                  </a:lnTo>
                  <a:lnTo>
                    <a:pt x="92455" y="53470"/>
                  </a:lnTo>
                  <a:lnTo>
                    <a:pt x="59752" y="38669"/>
                  </a:lnTo>
                  <a:lnTo>
                    <a:pt x="28846" y="20800"/>
                  </a:lnTo>
                  <a:lnTo>
                    <a:pt x="0" y="0"/>
                  </a:lnTo>
                </a:path>
              </a:pathLst>
            </a:custGeom>
            <a:ln w="34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40882" y="3026128"/>
              <a:ext cx="175955" cy="14620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2540882" y="3026128"/>
              <a:ext cx="176530" cy="146685"/>
            </a:xfrm>
            <a:custGeom>
              <a:avLst/>
              <a:gdLst/>
              <a:ahLst/>
              <a:cxnLst/>
              <a:rect l="l" t="t" r="r" b="b"/>
              <a:pathLst>
                <a:path w="176530" h="146685">
                  <a:moveTo>
                    <a:pt x="28454" y="126551"/>
                  </a:moveTo>
                  <a:lnTo>
                    <a:pt x="49463" y="135273"/>
                  </a:lnTo>
                  <a:lnTo>
                    <a:pt x="71379" y="141498"/>
                  </a:lnTo>
                  <a:lnTo>
                    <a:pt x="93948" y="145164"/>
                  </a:lnTo>
                  <a:lnTo>
                    <a:pt x="116916" y="146206"/>
                  </a:lnTo>
                  <a:lnTo>
                    <a:pt x="124358" y="145687"/>
                  </a:lnTo>
                  <a:lnTo>
                    <a:pt x="131664" y="144306"/>
                  </a:lnTo>
                  <a:lnTo>
                    <a:pt x="138734" y="142108"/>
                  </a:lnTo>
                  <a:lnTo>
                    <a:pt x="145468" y="139138"/>
                  </a:lnTo>
                  <a:lnTo>
                    <a:pt x="148468" y="141946"/>
                  </a:lnTo>
                  <a:lnTo>
                    <a:pt x="175955" y="122097"/>
                  </a:lnTo>
                  <a:lnTo>
                    <a:pt x="175955" y="68649"/>
                  </a:lnTo>
                  <a:lnTo>
                    <a:pt x="171691" y="48391"/>
                  </a:lnTo>
                  <a:lnTo>
                    <a:pt x="161728" y="30403"/>
                  </a:lnTo>
                  <a:lnTo>
                    <a:pt x="146829" y="15682"/>
                  </a:lnTo>
                  <a:lnTo>
                    <a:pt x="127756" y="5228"/>
                  </a:lnTo>
                </a:path>
                <a:path w="176530" h="146685">
                  <a:moveTo>
                    <a:pt x="48295" y="0"/>
                  </a:moveTo>
                  <a:lnTo>
                    <a:pt x="29112" y="10703"/>
                  </a:lnTo>
                  <a:lnTo>
                    <a:pt x="14166" y="25719"/>
                  </a:lnTo>
                  <a:lnTo>
                    <a:pt x="4211" y="44020"/>
                  </a:lnTo>
                  <a:lnTo>
                    <a:pt x="0" y="64582"/>
                  </a:lnTo>
                  <a:lnTo>
                    <a:pt x="290" y="94986"/>
                  </a:lnTo>
                  <a:lnTo>
                    <a:pt x="193" y="102732"/>
                  </a:lnTo>
                  <a:lnTo>
                    <a:pt x="3871" y="110090"/>
                  </a:lnTo>
                  <a:lnTo>
                    <a:pt x="10356" y="114932"/>
                  </a:lnTo>
                  <a:lnTo>
                    <a:pt x="13453" y="117740"/>
                  </a:lnTo>
                  <a:lnTo>
                    <a:pt x="18002" y="118417"/>
                  </a:lnTo>
                  <a:lnTo>
                    <a:pt x="21873" y="116771"/>
                  </a:lnTo>
                  <a:lnTo>
                    <a:pt x="22260" y="120838"/>
                  </a:lnTo>
                  <a:lnTo>
                    <a:pt x="24777" y="124421"/>
                  </a:lnTo>
                  <a:lnTo>
                    <a:pt x="28454" y="126551"/>
                  </a:lnTo>
                </a:path>
              </a:pathLst>
            </a:custGeom>
            <a:ln w="6969">
              <a:solidFill>
                <a:srgbClr val="38387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78822" y="2947699"/>
              <a:ext cx="104721" cy="9808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578822" y="2947699"/>
              <a:ext cx="104775" cy="98425"/>
            </a:xfrm>
            <a:custGeom>
              <a:avLst/>
              <a:gdLst/>
              <a:ahLst/>
              <a:cxnLst/>
              <a:rect l="l" t="t" r="r" b="b"/>
              <a:pathLst>
                <a:path w="104775" h="98425">
                  <a:moveTo>
                    <a:pt x="104721" y="48993"/>
                  </a:moveTo>
                  <a:lnTo>
                    <a:pt x="100609" y="29941"/>
                  </a:lnTo>
                  <a:lnTo>
                    <a:pt x="89393" y="14366"/>
                  </a:lnTo>
                  <a:lnTo>
                    <a:pt x="72750" y="3856"/>
                  </a:lnTo>
                  <a:lnTo>
                    <a:pt x="52360" y="0"/>
                  </a:lnTo>
                  <a:lnTo>
                    <a:pt x="32011" y="3856"/>
                  </a:lnTo>
                  <a:lnTo>
                    <a:pt x="15364" y="14366"/>
                  </a:lnTo>
                  <a:lnTo>
                    <a:pt x="4125" y="29941"/>
                  </a:lnTo>
                  <a:lnTo>
                    <a:pt x="0" y="48993"/>
                  </a:lnTo>
                  <a:lnTo>
                    <a:pt x="4125" y="68101"/>
                  </a:lnTo>
                  <a:lnTo>
                    <a:pt x="15364" y="83705"/>
                  </a:lnTo>
                  <a:lnTo>
                    <a:pt x="32011" y="94226"/>
                  </a:lnTo>
                  <a:lnTo>
                    <a:pt x="52360" y="98084"/>
                  </a:lnTo>
                  <a:lnTo>
                    <a:pt x="72750" y="94226"/>
                  </a:lnTo>
                  <a:lnTo>
                    <a:pt x="89393" y="83705"/>
                  </a:lnTo>
                  <a:lnTo>
                    <a:pt x="100609" y="68101"/>
                  </a:lnTo>
                  <a:lnTo>
                    <a:pt x="104721" y="48993"/>
                  </a:lnTo>
                  <a:close/>
                </a:path>
              </a:pathLst>
            </a:custGeom>
            <a:ln w="3485">
              <a:solidFill>
                <a:srgbClr val="3838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2540882" y="2947699"/>
              <a:ext cx="176530" cy="224790"/>
            </a:xfrm>
            <a:custGeom>
              <a:avLst/>
              <a:gdLst/>
              <a:ahLst/>
              <a:cxnLst/>
              <a:rect l="l" t="t" r="r" b="b"/>
              <a:pathLst>
                <a:path w="176530" h="224789">
                  <a:moveTo>
                    <a:pt x="48295" y="78428"/>
                  </a:moveTo>
                  <a:lnTo>
                    <a:pt x="29289" y="89283"/>
                  </a:lnTo>
                  <a:lnTo>
                    <a:pt x="14421" y="104341"/>
                  </a:lnTo>
                  <a:lnTo>
                    <a:pt x="4415" y="122613"/>
                  </a:lnTo>
                  <a:lnTo>
                    <a:pt x="0" y="143108"/>
                  </a:lnTo>
                  <a:lnTo>
                    <a:pt x="290" y="173414"/>
                  </a:lnTo>
                  <a:lnTo>
                    <a:pt x="193" y="181161"/>
                  </a:lnTo>
                  <a:lnTo>
                    <a:pt x="3871" y="188519"/>
                  </a:lnTo>
                  <a:lnTo>
                    <a:pt x="10356" y="193361"/>
                  </a:lnTo>
                  <a:lnTo>
                    <a:pt x="13453" y="196169"/>
                  </a:lnTo>
                  <a:lnTo>
                    <a:pt x="18002" y="196846"/>
                  </a:lnTo>
                  <a:lnTo>
                    <a:pt x="21873" y="195200"/>
                  </a:lnTo>
                  <a:lnTo>
                    <a:pt x="22260" y="199267"/>
                  </a:lnTo>
                  <a:lnTo>
                    <a:pt x="71379" y="219927"/>
                  </a:lnTo>
                  <a:lnTo>
                    <a:pt x="116916" y="224635"/>
                  </a:lnTo>
                  <a:lnTo>
                    <a:pt x="124358" y="224116"/>
                  </a:lnTo>
                  <a:lnTo>
                    <a:pt x="131664" y="222735"/>
                  </a:lnTo>
                  <a:lnTo>
                    <a:pt x="138734" y="220537"/>
                  </a:lnTo>
                  <a:lnTo>
                    <a:pt x="145468" y="217567"/>
                  </a:lnTo>
                  <a:lnTo>
                    <a:pt x="148468" y="220375"/>
                  </a:lnTo>
                  <a:lnTo>
                    <a:pt x="175955" y="200526"/>
                  </a:lnTo>
                  <a:lnTo>
                    <a:pt x="175955" y="152016"/>
                  </a:lnTo>
                  <a:lnTo>
                    <a:pt x="172929" y="130279"/>
                  </a:lnTo>
                  <a:lnTo>
                    <a:pt x="163288" y="110792"/>
                  </a:lnTo>
                  <a:lnTo>
                    <a:pt x="147931" y="94828"/>
                  </a:lnTo>
                  <a:lnTo>
                    <a:pt x="127756" y="83657"/>
                  </a:lnTo>
                  <a:lnTo>
                    <a:pt x="127369" y="83657"/>
                  </a:lnTo>
                  <a:lnTo>
                    <a:pt x="138841" y="67419"/>
                  </a:lnTo>
                  <a:lnTo>
                    <a:pt x="127272" y="14330"/>
                  </a:lnTo>
                  <a:lnTo>
                    <a:pt x="90179" y="0"/>
                  </a:lnTo>
                  <a:lnTo>
                    <a:pt x="70489" y="3627"/>
                  </a:lnTo>
                  <a:lnTo>
                    <a:pt x="53231" y="14427"/>
                  </a:lnTo>
                  <a:lnTo>
                    <a:pt x="42525" y="28947"/>
                  </a:lnTo>
                  <a:lnTo>
                    <a:pt x="38060" y="45556"/>
                  </a:lnTo>
                  <a:lnTo>
                    <a:pt x="39948" y="62600"/>
                  </a:lnTo>
                  <a:lnTo>
                    <a:pt x="48295" y="78428"/>
                  </a:lnTo>
                  <a:close/>
                </a:path>
              </a:pathLst>
            </a:custGeom>
            <a:ln w="96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2561373" y="3050238"/>
              <a:ext cx="128905" cy="115570"/>
            </a:xfrm>
            <a:custGeom>
              <a:avLst/>
              <a:gdLst/>
              <a:ahLst/>
              <a:cxnLst/>
              <a:rect l="l" t="t" r="r" b="b"/>
              <a:pathLst>
                <a:path w="128905" h="115569">
                  <a:moveTo>
                    <a:pt x="1382" y="92662"/>
                  </a:moveTo>
                  <a:lnTo>
                    <a:pt x="0" y="68679"/>
                  </a:lnTo>
                  <a:lnTo>
                    <a:pt x="2229" y="45169"/>
                  </a:lnTo>
                  <a:lnTo>
                    <a:pt x="8051" y="22239"/>
                  </a:lnTo>
                  <a:lnTo>
                    <a:pt x="17448" y="0"/>
                  </a:lnTo>
                </a:path>
                <a:path w="128905" h="115569">
                  <a:moveTo>
                    <a:pt x="124977" y="115029"/>
                  </a:moveTo>
                  <a:lnTo>
                    <a:pt x="128845" y="90116"/>
                  </a:lnTo>
                  <a:lnTo>
                    <a:pt x="128848" y="65393"/>
                  </a:lnTo>
                  <a:lnTo>
                    <a:pt x="125004" y="40943"/>
                  </a:lnTo>
                  <a:lnTo>
                    <a:pt x="117330" y="16847"/>
                  </a:lnTo>
                </a:path>
              </a:pathLst>
            </a:custGeom>
            <a:ln w="3484">
              <a:solidFill>
                <a:srgbClr val="38387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/>
          <p:cNvSpPr txBox="1"/>
          <p:nvPr/>
        </p:nvSpPr>
        <p:spPr>
          <a:xfrm>
            <a:off x="2328320" y="3189458"/>
            <a:ext cx="43307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dirty="0">
                <a:latin typeface="宋体" panose="02010600030101010101" pitchFamily="2" charset="-122"/>
                <a:cs typeface="宋体" panose="02010600030101010101" pitchFamily="2" charset="-122"/>
              </a:rPr>
              <a:t>TCP</a:t>
            </a:r>
            <a:r>
              <a:rPr sz="900" spc="-25" dirty="0">
                <a:latin typeface="宋体" panose="02010600030101010101" pitchFamily="2" charset="-122"/>
                <a:cs typeface="宋体" panose="02010600030101010101" pitchFamily="2" charset="-122"/>
              </a:rPr>
              <a:t>服务</a:t>
            </a:r>
            <a:endParaRPr sz="9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2288903" y="3469177"/>
            <a:ext cx="504190" cy="696595"/>
            <a:chOff x="2288903" y="3469177"/>
            <a:chExt cx="504190" cy="696595"/>
          </a:xfrm>
        </p:grpSpPr>
        <p:pic>
          <p:nvPicPr>
            <p:cNvPr id="65" name="object 6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293983" y="3474267"/>
              <a:ext cx="493895" cy="26854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293983" y="3474267"/>
              <a:ext cx="494030" cy="268605"/>
            </a:xfrm>
            <a:custGeom>
              <a:avLst/>
              <a:gdLst/>
              <a:ahLst/>
              <a:cxnLst/>
              <a:rect l="l" t="t" r="r" b="b"/>
              <a:pathLst>
                <a:path w="494030" h="268604">
                  <a:moveTo>
                    <a:pt x="187376" y="268546"/>
                  </a:moveTo>
                  <a:lnTo>
                    <a:pt x="493895" y="101744"/>
                  </a:lnTo>
                  <a:lnTo>
                    <a:pt x="303905" y="0"/>
                  </a:lnTo>
                  <a:lnTo>
                    <a:pt x="0" y="165620"/>
                  </a:lnTo>
                  <a:lnTo>
                    <a:pt x="39393" y="202209"/>
                  </a:lnTo>
                  <a:lnTo>
                    <a:pt x="84457" y="231930"/>
                  </a:lnTo>
                  <a:lnTo>
                    <a:pt x="134185" y="254227"/>
                  </a:lnTo>
                  <a:lnTo>
                    <a:pt x="187569" y="268546"/>
                  </a:lnTo>
                </a:path>
              </a:pathLst>
            </a:custGeom>
            <a:ln w="34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294079" y="3639413"/>
              <a:ext cx="187473" cy="521009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294079" y="3639413"/>
              <a:ext cx="187960" cy="521334"/>
            </a:xfrm>
            <a:custGeom>
              <a:avLst/>
              <a:gdLst/>
              <a:ahLst/>
              <a:cxnLst/>
              <a:rect l="l" t="t" r="r" b="b"/>
              <a:pathLst>
                <a:path w="187960" h="521335">
                  <a:moveTo>
                    <a:pt x="187473" y="103400"/>
                  </a:moveTo>
                  <a:lnTo>
                    <a:pt x="133981" y="89108"/>
                  </a:lnTo>
                  <a:lnTo>
                    <a:pt x="84227" y="66728"/>
                  </a:lnTo>
                  <a:lnTo>
                    <a:pt x="39228" y="36835"/>
                  </a:lnTo>
                  <a:lnTo>
                    <a:pt x="0" y="0"/>
                  </a:lnTo>
                  <a:lnTo>
                    <a:pt x="0" y="425878"/>
                  </a:lnTo>
                  <a:lnTo>
                    <a:pt x="39786" y="460669"/>
                  </a:lnTo>
                  <a:lnTo>
                    <a:pt x="84989" y="488472"/>
                  </a:lnTo>
                  <a:lnTo>
                    <a:pt x="134566" y="508761"/>
                  </a:lnTo>
                  <a:lnTo>
                    <a:pt x="187473" y="521009"/>
                  </a:lnTo>
                  <a:lnTo>
                    <a:pt x="187279" y="103400"/>
                  </a:lnTo>
                </a:path>
              </a:pathLst>
            </a:custGeom>
            <a:ln w="34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481359" y="3576011"/>
              <a:ext cx="306518" cy="58393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2481359" y="3576011"/>
              <a:ext cx="306705" cy="584200"/>
            </a:xfrm>
            <a:custGeom>
              <a:avLst/>
              <a:gdLst/>
              <a:ahLst/>
              <a:cxnLst/>
              <a:rect l="l" t="t" r="r" b="b"/>
              <a:pathLst>
                <a:path w="306705" h="584200">
                  <a:moveTo>
                    <a:pt x="0" y="166801"/>
                  </a:moveTo>
                  <a:lnTo>
                    <a:pt x="0" y="583936"/>
                  </a:lnTo>
                  <a:lnTo>
                    <a:pt x="306518" y="418771"/>
                  </a:lnTo>
                  <a:lnTo>
                    <a:pt x="306518" y="0"/>
                  </a:lnTo>
                  <a:lnTo>
                    <a:pt x="0" y="166801"/>
                  </a:lnTo>
                  <a:close/>
                </a:path>
              </a:pathLst>
            </a:custGeom>
            <a:ln w="34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2293983" y="3474257"/>
              <a:ext cx="494030" cy="686435"/>
            </a:xfrm>
            <a:custGeom>
              <a:avLst/>
              <a:gdLst/>
              <a:ahLst/>
              <a:cxnLst/>
              <a:rect l="l" t="t" r="r" b="b"/>
              <a:pathLst>
                <a:path w="494030" h="686435">
                  <a:moveTo>
                    <a:pt x="493895" y="101734"/>
                  </a:moveTo>
                  <a:lnTo>
                    <a:pt x="303905" y="0"/>
                  </a:lnTo>
                  <a:lnTo>
                    <a:pt x="0" y="165620"/>
                  </a:lnTo>
                  <a:lnTo>
                    <a:pt x="96" y="591024"/>
                  </a:lnTo>
                  <a:lnTo>
                    <a:pt x="39883" y="625815"/>
                  </a:lnTo>
                  <a:lnTo>
                    <a:pt x="85086" y="653617"/>
                  </a:lnTo>
                  <a:lnTo>
                    <a:pt x="134663" y="673903"/>
                  </a:lnTo>
                  <a:lnTo>
                    <a:pt x="187569" y="686146"/>
                  </a:lnTo>
                  <a:lnTo>
                    <a:pt x="493895" y="520515"/>
                  </a:lnTo>
                  <a:lnTo>
                    <a:pt x="493895" y="101734"/>
                  </a:lnTo>
                  <a:close/>
                </a:path>
              </a:pathLst>
            </a:custGeom>
            <a:ln w="9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/>
            <p:cNvPicPr/>
            <p:nvPr/>
          </p:nvPicPr>
          <p:blipFill>
            <a:blip r:embed="rId27"/>
            <a:stretch>
              <a:fillRect/>
            </a:stretch>
          </p:blipFill>
          <p:spPr>
            <a:xfrm>
              <a:off x="2365224" y="3897741"/>
              <a:ext cx="30029" cy="37661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2365224" y="3897741"/>
              <a:ext cx="30480" cy="38100"/>
            </a:xfrm>
            <a:custGeom>
              <a:avLst/>
              <a:gdLst/>
              <a:ahLst/>
              <a:cxnLst/>
              <a:rect l="l" t="t" r="r" b="b"/>
              <a:pathLst>
                <a:path w="30480" h="38100">
                  <a:moveTo>
                    <a:pt x="28447" y="13917"/>
                  </a:moveTo>
                  <a:lnTo>
                    <a:pt x="24798" y="7157"/>
                  </a:lnTo>
                  <a:lnTo>
                    <a:pt x="19797" y="2374"/>
                  </a:lnTo>
                  <a:lnTo>
                    <a:pt x="14088" y="0"/>
                  </a:lnTo>
                  <a:lnTo>
                    <a:pt x="8315" y="467"/>
                  </a:lnTo>
                  <a:lnTo>
                    <a:pt x="3596" y="3821"/>
                  </a:lnTo>
                  <a:lnTo>
                    <a:pt x="754" y="9316"/>
                  </a:lnTo>
                  <a:lnTo>
                    <a:pt x="0" y="16204"/>
                  </a:lnTo>
                  <a:lnTo>
                    <a:pt x="1541" y="23735"/>
                  </a:lnTo>
                  <a:lnTo>
                    <a:pt x="5190" y="30500"/>
                  </a:lnTo>
                  <a:lnTo>
                    <a:pt x="10191" y="35286"/>
                  </a:lnTo>
                  <a:lnTo>
                    <a:pt x="15900" y="37661"/>
                  </a:lnTo>
                  <a:lnTo>
                    <a:pt x="21672" y="37193"/>
                  </a:lnTo>
                  <a:lnTo>
                    <a:pt x="26405" y="33840"/>
                  </a:lnTo>
                  <a:lnTo>
                    <a:pt x="29269" y="28344"/>
                  </a:lnTo>
                  <a:lnTo>
                    <a:pt x="30029" y="21453"/>
                  </a:lnTo>
                  <a:lnTo>
                    <a:pt x="28447" y="13917"/>
                  </a:lnTo>
                  <a:close/>
                </a:path>
              </a:pathLst>
            </a:custGeom>
            <a:ln w="34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/>
            <p:cNvPicPr/>
            <p:nvPr/>
          </p:nvPicPr>
          <p:blipFill>
            <a:blip r:embed="rId28"/>
            <a:stretch>
              <a:fillRect/>
            </a:stretch>
          </p:blipFill>
          <p:spPr>
            <a:xfrm>
              <a:off x="2321469" y="3981237"/>
              <a:ext cx="132500" cy="121738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2319244" y="3719740"/>
              <a:ext cx="137160" cy="76835"/>
            </a:xfrm>
            <a:custGeom>
              <a:avLst/>
              <a:gdLst/>
              <a:ahLst/>
              <a:cxnLst/>
              <a:rect l="l" t="t" r="r" b="b"/>
              <a:pathLst>
                <a:path w="137160" h="76835">
                  <a:moveTo>
                    <a:pt x="5419" y="0"/>
                  </a:moveTo>
                  <a:lnTo>
                    <a:pt x="2806" y="106"/>
                  </a:lnTo>
                  <a:lnTo>
                    <a:pt x="387" y="2546"/>
                  </a:lnTo>
                  <a:lnTo>
                    <a:pt x="0" y="3669"/>
                  </a:lnTo>
                  <a:lnTo>
                    <a:pt x="387" y="7552"/>
                  </a:lnTo>
                  <a:lnTo>
                    <a:pt x="2032" y="10002"/>
                  </a:lnTo>
                  <a:lnTo>
                    <a:pt x="4645" y="11406"/>
                  </a:lnTo>
                  <a:lnTo>
                    <a:pt x="33123" y="32675"/>
                  </a:lnTo>
                  <a:lnTo>
                    <a:pt x="63914" y="50713"/>
                  </a:lnTo>
                  <a:lnTo>
                    <a:pt x="96720" y="65362"/>
                  </a:lnTo>
                  <a:lnTo>
                    <a:pt x="131240" y="76463"/>
                  </a:lnTo>
                  <a:lnTo>
                    <a:pt x="134725" y="75727"/>
                  </a:lnTo>
                  <a:lnTo>
                    <a:pt x="136951" y="72483"/>
                  </a:lnTo>
                  <a:lnTo>
                    <a:pt x="135596" y="66935"/>
                  </a:lnTo>
                  <a:lnTo>
                    <a:pt x="133660" y="65154"/>
                  </a:lnTo>
                  <a:lnTo>
                    <a:pt x="131240" y="64640"/>
                  </a:lnTo>
                  <a:lnTo>
                    <a:pt x="97426" y="53931"/>
                  </a:lnTo>
                  <a:lnTo>
                    <a:pt x="65281" y="39728"/>
                  </a:lnTo>
                  <a:lnTo>
                    <a:pt x="35096" y="22187"/>
                  </a:lnTo>
                  <a:lnTo>
                    <a:pt x="7162" y="146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2319244" y="3719740"/>
              <a:ext cx="137160" cy="76835"/>
            </a:xfrm>
            <a:custGeom>
              <a:avLst/>
              <a:gdLst/>
              <a:ahLst/>
              <a:cxnLst/>
              <a:rect l="l" t="t" r="r" b="b"/>
              <a:pathLst>
                <a:path w="137160" h="76835">
                  <a:moveTo>
                    <a:pt x="4645" y="11406"/>
                  </a:moveTo>
                  <a:lnTo>
                    <a:pt x="33123" y="32675"/>
                  </a:lnTo>
                  <a:lnTo>
                    <a:pt x="63914" y="50713"/>
                  </a:lnTo>
                  <a:lnTo>
                    <a:pt x="96720" y="65362"/>
                  </a:lnTo>
                  <a:lnTo>
                    <a:pt x="131240" y="76463"/>
                  </a:lnTo>
                  <a:lnTo>
                    <a:pt x="134725" y="75727"/>
                  </a:lnTo>
                  <a:lnTo>
                    <a:pt x="136951" y="72483"/>
                  </a:lnTo>
                  <a:lnTo>
                    <a:pt x="136176" y="69220"/>
                  </a:lnTo>
                  <a:lnTo>
                    <a:pt x="135596" y="66935"/>
                  </a:lnTo>
                  <a:lnTo>
                    <a:pt x="133660" y="65154"/>
                  </a:lnTo>
                  <a:lnTo>
                    <a:pt x="131240" y="64640"/>
                  </a:lnTo>
                  <a:lnTo>
                    <a:pt x="97426" y="53931"/>
                  </a:lnTo>
                  <a:lnTo>
                    <a:pt x="65281" y="39728"/>
                  </a:lnTo>
                  <a:lnTo>
                    <a:pt x="35096" y="22187"/>
                  </a:lnTo>
                  <a:lnTo>
                    <a:pt x="7162" y="1462"/>
                  </a:lnTo>
                  <a:lnTo>
                    <a:pt x="5419" y="0"/>
                  </a:lnTo>
                  <a:lnTo>
                    <a:pt x="2806" y="106"/>
                  </a:lnTo>
                  <a:lnTo>
                    <a:pt x="1161" y="1704"/>
                  </a:lnTo>
                  <a:lnTo>
                    <a:pt x="387" y="2546"/>
                  </a:lnTo>
                  <a:lnTo>
                    <a:pt x="0" y="3669"/>
                  </a:lnTo>
                  <a:lnTo>
                    <a:pt x="96" y="4802"/>
                  </a:lnTo>
                  <a:lnTo>
                    <a:pt x="387" y="7552"/>
                  </a:lnTo>
                  <a:lnTo>
                    <a:pt x="2032" y="10002"/>
                  </a:lnTo>
                  <a:lnTo>
                    <a:pt x="4645" y="11406"/>
                  </a:lnTo>
                  <a:close/>
                </a:path>
              </a:pathLst>
            </a:custGeom>
            <a:ln w="34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/>
            <p:cNvPicPr/>
            <p:nvPr/>
          </p:nvPicPr>
          <p:blipFill>
            <a:blip r:embed="rId29"/>
            <a:stretch>
              <a:fillRect/>
            </a:stretch>
          </p:blipFill>
          <p:spPr>
            <a:xfrm>
              <a:off x="2359943" y="3757125"/>
              <a:ext cx="38567" cy="24331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2359943" y="3757125"/>
              <a:ext cx="38735" cy="24765"/>
            </a:xfrm>
            <a:custGeom>
              <a:avLst/>
              <a:gdLst/>
              <a:ahLst/>
              <a:cxnLst/>
              <a:rect l="l" t="t" r="r" b="b"/>
              <a:pathLst>
                <a:path w="38735" h="24764">
                  <a:moveTo>
                    <a:pt x="38567" y="23682"/>
                  </a:moveTo>
                  <a:lnTo>
                    <a:pt x="31278" y="10021"/>
                  </a:lnTo>
                  <a:lnTo>
                    <a:pt x="21775" y="1941"/>
                  </a:lnTo>
                  <a:lnTo>
                    <a:pt x="11183" y="0"/>
                  </a:lnTo>
                  <a:lnTo>
                    <a:pt x="627" y="4753"/>
                  </a:lnTo>
                  <a:lnTo>
                    <a:pt x="0" y="10931"/>
                  </a:lnTo>
                  <a:lnTo>
                    <a:pt x="4027" y="16553"/>
                  </a:lnTo>
                  <a:lnTo>
                    <a:pt x="11992" y="21010"/>
                  </a:lnTo>
                  <a:lnTo>
                    <a:pt x="23178" y="23692"/>
                  </a:lnTo>
                  <a:lnTo>
                    <a:pt x="28211" y="24331"/>
                  </a:lnTo>
                  <a:lnTo>
                    <a:pt x="33534" y="24331"/>
                  </a:lnTo>
                  <a:lnTo>
                    <a:pt x="38567" y="2368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324373" y="3765877"/>
              <a:ext cx="126691" cy="98191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2324373" y="3772384"/>
              <a:ext cx="127000" cy="73660"/>
            </a:xfrm>
            <a:custGeom>
              <a:avLst/>
              <a:gdLst/>
              <a:ahLst/>
              <a:cxnLst/>
              <a:rect l="l" t="t" r="r" b="b"/>
              <a:pathLst>
                <a:path w="127000" h="73660">
                  <a:moveTo>
                    <a:pt x="0" y="0"/>
                  </a:moveTo>
                  <a:lnTo>
                    <a:pt x="0" y="8278"/>
                  </a:lnTo>
                  <a:lnTo>
                    <a:pt x="28438" y="29689"/>
                  </a:lnTo>
                  <a:lnTo>
                    <a:pt x="59244" y="47783"/>
                  </a:lnTo>
                  <a:lnTo>
                    <a:pt x="92101" y="62391"/>
                  </a:lnTo>
                  <a:lnTo>
                    <a:pt x="126691" y="73345"/>
                  </a:lnTo>
                  <a:lnTo>
                    <a:pt x="126691" y="65066"/>
                  </a:lnTo>
                  <a:lnTo>
                    <a:pt x="92346" y="53584"/>
                  </a:lnTo>
                  <a:lnTo>
                    <a:pt x="59607" y="38822"/>
                  </a:lnTo>
                  <a:lnTo>
                    <a:pt x="28737" y="209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2324373" y="3765287"/>
              <a:ext cx="127000" cy="98425"/>
            </a:xfrm>
            <a:custGeom>
              <a:avLst/>
              <a:gdLst/>
              <a:ahLst/>
              <a:cxnLst/>
              <a:rect l="l" t="t" r="r" b="b"/>
              <a:pathLst>
                <a:path w="127000" h="98425">
                  <a:moveTo>
                    <a:pt x="0" y="0"/>
                  </a:moveTo>
                  <a:lnTo>
                    <a:pt x="0" y="33124"/>
                  </a:lnTo>
                  <a:lnTo>
                    <a:pt x="28737" y="54039"/>
                  </a:lnTo>
                  <a:lnTo>
                    <a:pt x="59607" y="71946"/>
                  </a:lnTo>
                  <a:lnTo>
                    <a:pt x="92346" y="86708"/>
                  </a:lnTo>
                  <a:lnTo>
                    <a:pt x="126691" y="98191"/>
                  </a:lnTo>
                </a:path>
              </a:pathLst>
            </a:custGeom>
            <a:ln w="34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2324373" y="3766468"/>
              <a:ext cx="127000" cy="98425"/>
            </a:xfrm>
            <a:custGeom>
              <a:avLst/>
              <a:gdLst/>
              <a:ahLst/>
              <a:cxnLst/>
              <a:rect l="l" t="t" r="r" b="b"/>
              <a:pathLst>
                <a:path w="127000" h="98425">
                  <a:moveTo>
                    <a:pt x="126691" y="98191"/>
                  </a:moveTo>
                  <a:lnTo>
                    <a:pt x="126691" y="65066"/>
                  </a:lnTo>
                  <a:lnTo>
                    <a:pt x="92455" y="53431"/>
                  </a:lnTo>
                  <a:lnTo>
                    <a:pt x="59752" y="38622"/>
                  </a:lnTo>
                  <a:lnTo>
                    <a:pt x="28846" y="20769"/>
                  </a:lnTo>
                  <a:lnTo>
                    <a:pt x="0" y="0"/>
                  </a:lnTo>
                </a:path>
              </a:pathLst>
            </a:custGeom>
            <a:ln w="34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541075" y="3956895"/>
              <a:ext cx="192796" cy="187493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2"/>
            <a:stretch>
              <a:fillRect/>
            </a:stretch>
          </p:blipFill>
          <p:spPr>
            <a:xfrm>
              <a:off x="2536235" y="3952132"/>
              <a:ext cx="202476" cy="197144"/>
            </a:xfrm>
            <a:prstGeom prst="rect">
              <a:avLst/>
            </a:prstGeom>
          </p:spPr>
        </p:pic>
      </p:grpSp>
      <p:sp>
        <p:nvSpPr>
          <p:cNvPr id="85" name="object 85"/>
          <p:cNvSpPr txBox="1"/>
          <p:nvPr/>
        </p:nvSpPr>
        <p:spPr>
          <a:xfrm>
            <a:off x="2153816" y="4181239"/>
            <a:ext cx="78232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dirty="0">
                <a:latin typeface="宋体" panose="02010600030101010101" pitchFamily="2" charset="-122"/>
                <a:cs typeface="宋体" panose="02010600030101010101" pitchFamily="2" charset="-122"/>
              </a:rPr>
              <a:t>HTTPS</a:t>
            </a:r>
            <a:r>
              <a:rPr sz="900" spc="-15" dirty="0">
                <a:latin typeface="宋体" panose="02010600030101010101" pitchFamily="2" charset="-122"/>
                <a:cs typeface="宋体" panose="02010600030101010101" pitchFamily="2" charset="-122"/>
              </a:rPr>
              <a:t>消息服务</a:t>
            </a:r>
            <a:endParaRPr sz="9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1030212" y="2797619"/>
            <a:ext cx="1264285" cy="63500"/>
            <a:chOff x="1030212" y="2797619"/>
            <a:chExt cx="1264285" cy="63500"/>
          </a:xfrm>
        </p:grpSpPr>
        <p:sp>
          <p:nvSpPr>
            <p:cNvPr id="87" name="object 87"/>
            <p:cNvSpPr/>
            <p:nvPr/>
          </p:nvSpPr>
          <p:spPr>
            <a:xfrm>
              <a:off x="1034022" y="2829281"/>
              <a:ext cx="1204595" cy="0"/>
            </a:xfrm>
            <a:custGeom>
              <a:avLst/>
              <a:gdLst/>
              <a:ahLst/>
              <a:cxnLst/>
              <a:rect l="l" t="t" r="r" b="b"/>
              <a:pathLst>
                <a:path w="1204595">
                  <a:moveTo>
                    <a:pt x="0" y="0"/>
                  </a:moveTo>
                  <a:lnTo>
                    <a:pt x="412247" y="0"/>
                  </a:lnTo>
                </a:path>
                <a:path w="1204595">
                  <a:moveTo>
                    <a:pt x="847780" y="0"/>
                  </a:moveTo>
                  <a:lnTo>
                    <a:pt x="1204599" y="0"/>
                  </a:lnTo>
                </a:path>
              </a:pathLst>
            </a:custGeom>
            <a:ln w="72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2230782" y="279761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0" y="0"/>
                  </a:moveTo>
                  <a:lnTo>
                    <a:pt x="0" y="63324"/>
                  </a:lnTo>
                  <a:lnTo>
                    <a:pt x="63297" y="31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9" name="object 89"/>
          <p:cNvSpPr txBox="1"/>
          <p:nvPr/>
        </p:nvSpPr>
        <p:spPr>
          <a:xfrm>
            <a:off x="1446269" y="2771186"/>
            <a:ext cx="435609" cy="1162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845"/>
              </a:lnSpc>
            </a:pPr>
            <a:r>
              <a:rPr sz="750" dirty="0">
                <a:latin typeface="宋体" panose="02010600030101010101" pitchFamily="2" charset="-122"/>
                <a:cs typeface="宋体" panose="02010600030101010101" pitchFamily="2" charset="-122"/>
              </a:rPr>
              <a:t>（1）</a:t>
            </a:r>
            <a:r>
              <a:rPr sz="750" spc="-40" dirty="0">
                <a:latin typeface="宋体" panose="02010600030101010101" pitchFamily="2" charset="-122"/>
                <a:cs typeface="宋体" panose="02010600030101010101" pitchFamily="2" charset="-122"/>
              </a:rPr>
              <a:t>登录</a:t>
            </a:r>
            <a:endParaRPr sz="7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1024721" y="2965709"/>
            <a:ext cx="1273175" cy="63500"/>
            <a:chOff x="1024721" y="2965709"/>
            <a:chExt cx="1273175" cy="63500"/>
          </a:xfrm>
        </p:grpSpPr>
        <p:sp>
          <p:nvSpPr>
            <p:cNvPr id="91" name="object 91"/>
            <p:cNvSpPr/>
            <p:nvPr/>
          </p:nvSpPr>
          <p:spPr>
            <a:xfrm>
              <a:off x="1080111" y="2997371"/>
              <a:ext cx="1214120" cy="0"/>
            </a:xfrm>
            <a:custGeom>
              <a:avLst/>
              <a:gdLst/>
              <a:ahLst/>
              <a:cxnLst/>
              <a:rect l="l" t="t" r="r" b="b"/>
              <a:pathLst>
                <a:path w="1214120">
                  <a:moveTo>
                    <a:pt x="918047" y="0"/>
                  </a:moveTo>
                  <a:lnTo>
                    <a:pt x="1213968" y="0"/>
                  </a:lnTo>
                </a:path>
                <a:path w="1214120">
                  <a:moveTo>
                    <a:pt x="0" y="0"/>
                  </a:moveTo>
                  <a:lnTo>
                    <a:pt x="240540" y="0"/>
                  </a:lnTo>
                </a:path>
              </a:pathLst>
            </a:custGeom>
            <a:ln w="72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024721" y="296570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297" y="0"/>
                  </a:moveTo>
                  <a:lnTo>
                    <a:pt x="0" y="31662"/>
                  </a:lnTo>
                  <a:lnTo>
                    <a:pt x="63297" y="63324"/>
                  </a:lnTo>
                  <a:lnTo>
                    <a:pt x="632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3" name="object 93"/>
          <p:cNvSpPr txBox="1"/>
          <p:nvPr/>
        </p:nvSpPr>
        <p:spPr>
          <a:xfrm>
            <a:off x="1320652" y="2939276"/>
            <a:ext cx="690245" cy="1162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855"/>
              </a:lnSpc>
            </a:pPr>
            <a:r>
              <a:rPr sz="750" dirty="0">
                <a:latin typeface="宋体" panose="02010600030101010101" pitchFamily="2" charset="-122"/>
                <a:cs typeface="宋体" panose="02010600030101010101" pitchFamily="2" charset="-122"/>
              </a:rPr>
              <a:t>（2）</a:t>
            </a:r>
            <a:r>
              <a:rPr sz="750" spc="-10" dirty="0">
                <a:latin typeface="宋体" panose="02010600030101010101" pitchFamily="2" charset="-122"/>
                <a:cs typeface="宋体" panose="02010600030101010101" pitchFamily="2" charset="-122"/>
              </a:rPr>
              <a:t>获取token</a:t>
            </a:r>
            <a:endParaRPr sz="7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947383" y="3126696"/>
            <a:ext cx="1346835" cy="722630"/>
            <a:chOff x="947383" y="3126696"/>
            <a:chExt cx="1346835" cy="722630"/>
          </a:xfrm>
        </p:grpSpPr>
        <p:sp>
          <p:nvSpPr>
            <p:cNvPr id="95" name="object 95"/>
            <p:cNvSpPr/>
            <p:nvPr/>
          </p:nvSpPr>
          <p:spPr>
            <a:xfrm>
              <a:off x="951193" y="3130506"/>
              <a:ext cx="1287780" cy="687070"/>
            </a:xfrm>
            <a:custGeom>
              <a:avLst/>
              <a:gdLst/>
              <a:ahLst/>
              <a:cxnLst/>
              <a:rect l="l" t="t" r="r" b="b"/>
              <a:pathLst>
                <a:path w="1287780" h="687070">
                  <a:moveTo>
                    <a:pt x="0" y="0"/>
                  </a:moveTo>
                  <a:lnTo>
                    <a:pt x="0" y="686833"/>
                  </a:lnTo>
                  <a:lnTo>
                    <a:pt x="1287428" y="686833"/>
                  </a:lnTo>
                </a:path>
              </a:pathLst>
            </a:custGeom>
            <a:ln w="72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2230782" y="3785678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0" y="0"/>
                  </a:moveTo>
                  <a:lnTo>
                    <a:pt x="0" y="63324"/>
                  </a:lnTo>
                  <a:lnTo>
                    <a:pt x="63297" y="31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7" name="object 97"/>
          <p:cNvSpPr txBox="1"/>
          <p:nvPr/>
        </p:nvSpPr>
        <p:spPr>
          <a:xfrm>
            <a:off x="1124361" y="3759244"/>
            <a:ext cx="726440" cy="1162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880"/>
              </a:lnSpc>
            </a:pPr>
            <a:r>
              <a:rPr sz="750" dirty="0">
                <a:latin typeface="宋体" panose="02010600030101010101" pitchFamily="2" charset="-122"/>
                <a:cs typeface="宋体" panose="02010600030101010101" pitchFamily="2" charset="-122"/>
              </a:rPr>
              <a:t>（3）</a:t>
            </a:r>
            <a:r>
              <a:rPr sz="750" spc="-25" dirty="0">
                <a:latin typeface="宋体" panose="02010600030101010101" pitchFamily="2" charset="-122"/>
                <a:cs typeface="宋体" panose="02010600030101010101" pitchFamily="2" charset="-122"/>
              </a:rPr>
              <a:t>发消息接口</a:t>
            </a:r>
            <a:endParaRPr sz="7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3845478" y="2520173"/>
            <a:ext cx="290830" cy="614680"/>
            <a:chOff x="3845478" y="2520173"/>
            <a:chExt cx="290830" cy="614680"/>
          </a:xfrm>
        </p:grpSpPr>
        <p:pic>
          <p:nvPicPr>
            <p:cNvPr id="99" name="object 9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849847" y="2653639"/>
              <a:ext cx="277259" cy="471541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3857936" y="2624256"/>
              <a:ext cx="263525" cy="139065"/>
            </a:xfrm>
            <a:custGeom>
              <a:avLst/>
              <a:gdLst/>
              <a:ahLst/>
              <a:cxnLst/>
              <a:rect l="l" t="t" r="r" b="b"/>
              <a:pathLst>
                <a:path w="263525" h="139064">
                  <a:moveTo>
                    <a:pt x="40749" y="0"/>
                  </a:moveTo>
                  <a:lnTo>
                    <a:pt x="24075" y="5104"/>
                  </a:lnTo>
                  <a:lnTo>
                    <a:pt x="10050" y="15110"/>
                  </a:lnTo>
                  <a:lnTo>
                    <a:pt x="0" y="29383"/>
                  </a:lnTo>
                  <a:lnTo>
                    <a:pt x="43615" y="45582"/>
                  </a:lnTo>
                  <a:lnTo>
                    <a:pt x="86115" y="64166"/>
                  </a:lnTo>
                  <a:lnTo>
                    <a:pt x="127384" y="85078"/>
                  </a:lnTo>
                  <a:lnTo>
                    <a:pt x="167306" y="108263"/>
                  </a:lnTo>
                  <a:lnTo>
                    <a:pt x="205765" y="133664"/>
                  </a:lnTo>
                  <a:lnTo>
                    <a:pt x="219445" y="138913"/>
                  </a:lnTo>
                  <a:lnTo>
                    <a:pt x="257255" y="123595"/>
                  </a:lnTo>
                  <a:lnTo>
                    <a:pt x="263352" y="106166"/>
                  </a:lnTo>
                  <a:lnTo>
                    <a:pt x="226966" y="77713"/>
                  </a:lnTo>
                  <a:lnTo>
                    <a:pt x="188029" y="52760"/>
                  </a:lnTo>
                  <a:lnTo>
                    <a:pt x="146824" y="31460"/>
                  </a:lnTo>
                  <a:lnTo>
                    <a:pt x="103636" y="13966"/>
                  </a:lnTo>
                  <a:lnTo>
                    <a:pt x="58748" y="432"/>
                  </a:lnTo>
                  <a:lnTo>
                    <a:pt x="407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3857936" y="2624256"/>
              <a:ext cx="263525" cy="139065"/>
            </a:xfrm>
            <a:custGeom>
              <a:avLst/>
              <a:gdLst/>
              <a:ahLst/>
              <a:cxnLst/>
              <a:rect l="l" t="t" r="r" b="b"/>
              <a:pathLst>
                <a:path w="263525" h="139064">
                  <a:moveTo>
                    <a:pt x="0" y="29383"/>
                  </a:moveTo>
                  <a:lnTo>
                    <a:pt x="43615" y="45582"/>
                  </a:lnTo>
                  <a:lnTo>
                    <a:pt x="86115" y="64166"/>
                  </a:lnTo>
                  <a:lnTo>
                    <a:pt x="127384" y="85078"/>
                  </a:lnTo>
                  <a:lnTo>
                    <a:pt x="167306" y="108263"/>
                  </a:lnTo>
                  <a:lnTo>
                    <a:pt x="205765" y="133664"/>
                  </a:lnTo>
                  <a:lnTo>
                    <a:pt x="219445" y="138913"/>
                  </a:lnTo>
                  <a:lnTo>
                    <a:pt x="257255" y="123595"/>
                  </a:lnTo>
                  <a:lnTo>
                    <a:pt x="263352" y="106166"/>
                  </a:lnTo>
                  <a:lnTo>
                    <a:pt x="226966" y="77713"/>
                  </a:lnTo>
                  <a:lnTo>
                    <a:pt x="188029" y="52760"/>
                  </a:lnTo>
                  <a:lnTo>
                    <a:pt x="146824" y="31460"/>
                  </a:lnTo>
                  <a:lnTo>
                    <a:pt x="103636" y="13966"/>
                  </a:lnTo>
                  <a:lnTo>
                    <a:pt x="58748" y="432"/>
                  </a:lnTo>
                  <a:lnTo>
                    <a:pt x="40749" y="0"/>
                  </a:lnTo>
                  <a:lnTo>
                    <a:pt x="24075" y="5104"/>
                  </a:lnTo>
                  <a:lnTo>
                    <a:pt x="10050" y="15110"/>
                  </a:lnTo>
                  <a:lnTo>
                    <a:pt x="0" y="29383"/>
                  </a:lnTo>
                  <a:close/>
                </a:path>
              </a:pathLst>
            </a:custGeom>
            <a:ln w="6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2" name="object 102"/>
            <p:cNvPicPr/>
            <p:nvPr/>
          </p:nvPicPr>
          <p:blipFill>
            <a:blip r:embed="rId34"/>
            <a:stretch>
              <a:fillRect/>
            </a:stretch>
          </p:blipFill>
          <p:spPr>
            <a:xfrm>
              <a:off x="3889585" y="2700697"/>
              <a:ext cx="148662" cy="196265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3889585" y="2700697"/>
              <a:ext cx="149225" cy="196850"/>
            </a:xfrm>
            <a:custGeom>
              <a:avLst/>
              <a:gdLst/>
              <a:ahLst/>
              <a:cxnLst/>
              <a:rect l="l" t="t" r="r" b="b"/>
              <a:pathLst>
                <a:path w="149225" h="196850">
                  <a:moveTo>
                    <a:pt x="12098" y="114254"/>
                  </a:moveTo>
                  <a:lnTo>
                    <a:pt x="148662" y="189584"/>
                  </a:lnTo>
                  <a:lnTo>
                    <a:pt x="148275" y="196265"/>
                  </a:lnTo>
                  <a:lnTo>
                    <a:pt x="147887" y="83657"/>
                  </a:lnTo>
                  <a:lnTo>
                    <a:pt x="0" y="0"/>
                  </a:lnTo>
                  <a:lnTo>
                    <a:pt x="11904" y="7068"/>
                  </a:lnTo>
                  <a:lnTo>
                    <a:pt x="12098" y="114254"/>
                  </a:lnTo>
                  <a:close/>
                </a:path>
              </a:pathLst>
            </a:custGeom>
            <a:ln w="69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3890940" y="2713768"/>
              <a:ext cx="138430" cy="179705"/>
            </a:xfrm>
            <a:custGeom>
              <a:avLst/>
              <a:gdLst/>
              <a:ahLst/>
              <a:cxnLst/>
              <a:rect l="l" t="t" r="r" b="b"/>
              <a:pathLst>
                <a:path w="138429" h="179705">
                  <a:moveTo>
                    <a:pt x="138112" y="179224"/>
                  </a:moveTo>
                  <a:lnTo>
                    <a:pt x="0" y="104475"/>
                  </a:lnTo>
                  <a:lnTo>
                    <a:pt x="580" y="0"/>
                  </a:lnTo>
                </a:path>
              </a:pathLst>
            </a:custGeom>
            <a:ln w="69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3948817" y="2709798"/>
              <a:ext cx="35560" cy="25400"/>
            </a:xfrm>
            <a:custGeom>
              <a:avLst/>
              <a:gdLst/>
              <a:ahLst/>
              <a:cxnLst/>
              <a:rect l="l" t="t" r="r" b="b"/>
              <a:pathLst>
                <a:path w="35560" h="25400">
                  <a:moveTo>
                    <a:pt x="21583" y="6003"/>
                  </a:moveTo>
                  <a:lnTo>
                    <a:pt x="12969" y="1065"/>
                  </a:lnTo>
                  <a:lnTo>
                    <a:pt x="4258" y="0"/>
                  </a:lnTo>
                  <a:lnTo>
                    <a:pt x="2129" y="3776"/>
                  </a:lnTo>
                  <a:lnTo>
                    <a:pt x="0" y="7455"/>
                  </a:lnTo>
                  <a:lnTo>
                    <a:pt x="5226" y="14427"/>
                  </a:lnTo>
                  <a:lnTo>
                    <a:pt x="13840" y="19461"/>
                  </a:lnTo>
                  <a:lnTo>
                    <a:pt x="22454" y="24400"/>
                  </a:lnTo>
                  <a:lnTo>
                    <a:pt x="31068" y="25368"/>
                  </a:lnTo>
                  <a:lnTo>
                    <a:pt x="33197" y="21688"/>
                  </a:lnTo>
                  <a:lnTo>
                    <a:pt x="35423" y="18009"/>
                  </a:lnTo>
                  <a:lnTo>
                    <a:pt x="30197" y="10941"/>
                  </a:lnTo>
                  <a:lnTo>
                    <a:pt x="21583" y="60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/>
            <p:cNvPicPr/>
            <p:nvPr/>
          </p:nvPicPr>
          <p:blipFill>
            <a:blip r:embed="rId35"/>
            <a:stretch>
              <a:fillRect/>
            </a:stretch>
          </p:blipFill>
          <p:spPr>
            <a:xfrm>
              <a:off x="3948817" y="3042782"/>
              <a:ext cx="35423" cy="25368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3948817" y="3042782"/>
              <a:ext cx="35560" cy="25400"/>
            </a:xfrm>
            <a:custGeom>
              <a:avLst/>
              <a:gdLst/>
              <a:ahLst/>
              <a:cxnLst/>
              <a:rect l="l" t="t" r="r" b="b"/>
              <a:pathLst>
                <a:path w="35560" h="25400">
                  <a:moveTo>
                    <a:pt x="21583" y="6003"/>
                  </a:moveTo>
                  <a:lnTo>
                    <a:pt x="12969" y="1065"/>
                  </a:lnTo>
                  <a:lnTo>
                    <a:pt x="4258" y="0"/>
                  </a:lnTo>
                  <a:lnTo>
                    <a:pt x="2129" y="3776"/>
                  </a:lnTo>
                  <a:lnTo>
                    <a:pt x="0" y="7455"/>
                  </a:lnTo>
                  <a:lnTo>
                    <a:pt x="5226" y="14427"/>
                  </a:lnTo>
                  <a:lnTo>
                    <a:pt x="13840" y="19461"/>
                  </a:lnTo>
                  <a:lnTo>
                    <a:pt x="22454" y="24400"/>
                  </a:lnTo>
                  <a:lnTo>
                    <a:pt x="31068" y="25368"/>
                  </a:lnTo>
                  <a:lnTo>
                    <a:pt x="33197" y="21688"/>
                  </a:lnTo>
                  <a:lnTo>
                    <a:pt x="35423" y="18009"/>
                  </a:lnTo>
                  <a:lnTo>
                    <a:pt x="30197" y="10941"/>
                  </a:lnTo>
                  <a:lnTo>
                    <a:pt x="21583" y="60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896360" y="2527475"/>
              <a:ext cx="35713" cy="21882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3896360" y="2527475"/>
              <a:ext cx="36195" cy="22225"/>
            </a:xfrm>
            <a:custGeom>
              <a:avLst/>
              <a:gdLst/>
              <a:ahLst/>
              <a:cxnLst/>
              <a:rect l="l" t="t" r="r" b="b"/>
              <a:pathLst>
                <a:path w="36195" h="22225">
                  <a:moveTo>
                    <a:pt x="0" y="10941"/>
                  </a:moveTo>
                  <a:lnTo>
                    <a:pt x="0" y="4938"/>
                  </a:lnTo>
                  <a:lnTo>
                    <a:pt x="7936" y="0"/>
                  </a:lnTo>
                  <a:lnTo>
                    <a:pt x="17808" y="0"/>
                  </a:lnTo>
                  <a:lnTo>
                    <a:pt x="27680" y="0"/>
                  </a:lnTo>
                  <a:lnTo>
                    <a:pt x="35616" y="4841"/>
                  </a:lnTo>
                  <a:lnTo>
                    <a:pt x="35713" y="10941"/>
                  </a:lnTo>
                  <a:lnTo>
                    <a:pt x="35713" y="16944"/>
                  </a:lnTo>
                  <a:lnTo>
                    <a:pt x="27680" y="21785"/>
                  </a:lnTo>
                  <a:lnTo>
                    <a:pt x="17808" y="21785"/>
                  </a:lnTo>
                  <a:lnTo>
                    <a:pt x="8033" y="21882"/>
                  </a:lnTo>
                  <a:lnTo>
                    <a:pt x="0" y="16944"/>
                  </a:lnTo>
                  <a:lnTo>
                    <a:pt x="0" y="10941"/>
                  </a:lnTo>
                  <a:close/>
                </a:path>
              </a:pathLst>
            </a:custGeom>
            <a:ln w="69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93650" y="2538320"/>
              <a:ext cx="41133" cy="122472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3893650" y="2538320"/>
              <a:ext cx="41275" cy="122555"/>
            </a:xfrm>
            <a:custGeom>
              <a:avLst/>
              <a:gdLst/>
              <a:ahLst/>
              <a:cxnLst/>
              <a:rect l="l" t="t" r="r" b="b"/>
              <a:pathLst>
                <a:path w="41275" h="122555">
                  <a:moveTo>
                    <a:pt x="0" y="112511"/>
                  </a:moveTo>
                  <a:lnTo>
                    <a:pt x="7088" y="119103"/>
                  </a:lnTo>
                  <a:lnTo>
                    <a:pt x="15981" y="122472"/>
                  </a:lnTo>
                  <a:lnTo>
                    <a:pt x="25546" y="122410"/>
                  </a:lnTo>
                  <a:lnTo>
                    <a:pt x="34649" y="118708"/>
                  </a:lnTo>
                  <a:lnTo>
                    <a:pt x="37165" y="117062"/>
                  </a:lnTo>
                  <a:lnTo>
                    <a:pt x="39391" y="114932"/>
                  </a:lnTo>
                  <a:lnTo>
                    <a:pt x="41133" y="112511"/>
                  </a:lnTo>
                  <a:lnTo>
                    <a:pt x="41133" y="0"/>
                  </a:lnTo>
                  <a:lnTo>
                    <a:pt x="34488" y="6709"/>
                  </a:lnTo>
                  <a:lnTo>
                    <a:pt x="26011" y="10396"/>
                  </a:lnTo>
                  <a:lnTo>
                    <a:pt x="0" y="0"/>
                  </a:lnTo>
                  <a:lnTo>
                    <a:pt x="0" y="112511"/>
                  </a:lnTo>
                  <a:close/>
                </a:path>
              </a:pathLst>
            </a:custGeom>
            <a:ln w="69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3852781" y="2527475"/>
              <a:ext cx="276225" cy="600075"/>
            </a:xfrm>
            <a:custGeom>
              <a:avLst/>
              <a:gdLst/>
              <a:ahLst/>
              <a:cxnLst/>
              <a:rect l="l" t="t" r="r" b="b"/>
              <a:pathLst>
                <a:path w="276225" h="600075">
                  <a:moveTo>
                    <a:pt x="24995" y="505333"/>
                  </a:moveTo>
                  <a:lnTo>
                    <a:pt x="76181" y="549020"/>
                  </a:lnTo>
                  <a:lnTo>
                    <a:pt x="133052" y="579520"/>
                  </a:lnTo>
                  <a:lnTo>
                    <a:pt x="188277" y="600039"/>
                  </a:lnTo>
                  <a:lnTo>
                    <a:pt x="214295" y="595660"/>
                  </a:lnTo>
                  <a:lnTo>
                    <a:pt x="253022" y="561492"/>
                  </a:lnTo>
                  <a:lnTo>
                    <a:pt x="261145" y="510760"/>
                  </a:lnTo>
                  <a:lnTo>
                    <a:pt x="267513" y="459841"/>
                  </a:lnTo>
                  <a:lnTo>
                    <a:pt x="272124" y="408776"/>
                  </a:lnTo>
                  <a:lnTo>
                    <a:pt x="274976" y="357601"/>
                  </a:lnTo>
                  <a:lnTo>
                    <a:pt x="276067" y="306358"/>
                  </a:lnTo>
                  <a:lnTo>
                    <a:pt x="275395" y="255083"/>
                  </a:lnTo>
                  <a:lnTo>
                    <a:pt x="272959" y="203818"/>
                  </a:lnTo>
                  <a:lnTo>
                    <a:pt x="231130" y="171378"/>
                  </a:lnTo>
                  <a:lnTo>
                    <a:pt x="185925" y="143641"/>
                  </a:lnTo>
                  <a:lnTo>
                    <a:pt x="137781" y="120841"/>
                  </a:lnTo>
                  <a:lnTo>
                    <a:pt x="87132" y="103216"/>
                  </a:lnTo>
                  <a:lnTo>
                    <a:pt x="87460" y="83028"/>
                  </a:lnTo>
                  <a:lnTo>
                    <a:pt x="87579" y="62839"/>
                  </a:lnTo>
                  <a:lnTo>
                    <a:pt x="87499" y="42651"/>
                  </a:lnTo>
                  <a:lnTo>
                    <a:pt x="87228" y="22463"/>
                  </a:lnTo>
                  <a:lnTo>
                    <a:pt x="83904" y="12799"/>
                  </a:lnTo>
                  <a:lnTo>
                    <a:pt x="77187" y="5349"/>
                  </a:lnTo>
                  <a:lnTo>
                    <a:pt x="68038" y="841"/>
                  </a:lnTo>
                  <a:lnTo>
                    <a:pt x="57419" y="0"/>
                  </a:lnTo>
                  <a:lnTo>
                    <a:pt x="49715" y="2018"/>
                  </a:lnTo>
                  <a:lnTo>
                    <a:pt x="34169" y="38914"/>
                  </a:lnTo>
                  <a:lnTo>
                    <a:pt x="33655" y="79793"/>
                  </a:lnTo>
                  <a:lnTo>
                    <a:pt x="33706" y="100214"/>
                  </a:lnTo>
                  <a:lnTo>
                    <a:pt x="24495" y="104350"/>
                  </a:lnTo>
                  <a:lnTo>
                    <a:pt x="1751" y="173695"/>
                  </a:lnTo>
                  <a:lnTo>
                    <a:pt x="34" y="221274"/>
                  </a:lnTo>
                  <a:lnTo>
                    <a:pt x="0" y="268857"/>
                  </a:lnTo>
                  <a:lnTo>
                    <a:pt x="1646" y="316402"/>
                  </a:lnTo>
                  <a:lnTo>
                    <a:pt x="4971" y="363865"/>
                  </a:lnTo>
                  <a:lnTo>
                    <a:pt x="9973" y="411203"/>
                  </a:lnTo>
                  <a:lnTo>
                    <a:pt x="16648" y="458374"/>
                  </a:lnTo>
                  <a:lnTo>
                    <a:pt x="24995" y="505333"/>
                  </a:lnTo>
                  <a:close/>
                </a:path>
              </a:pathLst>
            </a:custGeom>
            <a:ln w="14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3" name="object 113"/>
            <p:cNvPicPr/>
            <p:nvPr/>
          </p:nvPicPr>
          <p:blipFill>
            <a:blip r:embed="rId36"/>
            <a:stretch>
              <a:fillRect/>
            </a:stretch>
          </p:blipFill>
          <p:spPr>
            <a:xfrm>
              <a:off x="3904477" y="2863751"/>
              <a:ext cx="29459" cy="33129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3904477" y="286375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18" y="9585"/>
                  </a:moveTo>
                  <a:lnTo>
                    <a:pt x="22605" y="4272"/>
                  </a:lnTo>
                  <a:lnTo>
                    <a:pt x="17239" y="992"/>
                  </a:lnTo>
                  <a:lnTo>
                    <a:pt x="11511" y="0"/>
                  </a:lnTo>
                  <a:lnTo>
                    <a:pt x="6109" y="1549"/>
                  </a:lnTo>
                  <a:lnTo>
                    <a:pt x="2024" y="5461"/>
                  </a:lnTo>
                  <a:lnTo>
                    <a:pt x="0" y="10917"/>
                  </a:lnTo>
                  <a:lnTo>
                    <a:pt x="134" y="17207"/>
                  </a:lnTo>
                  <a:lnTo>
                    <a:pt x="2528" y="23625"/>
                  </a:lnTo>
                  <a:lnTo>
                    <a:pt x="6843" y="28923"/>
                  </a:lnTo>
                  <a:lnTo>
                    <a:pt x="12219" y="32170"/>
                  </a:lnTo>
                  <a:lnTo>
                    <a:pt x="17976" y="33129"/>
                  </a:lnTo>
                  <a:lnTo>
                    <a:pt x="23434" y="31565"/>
                  </a:lnTo>
                  <a:lnTo>
                    <a:pt x="27462" y="27654"/>
                  </a:lnTo>
                  <a:lnTo>
                    <a:pt x="29459" y="22209"/>
                  </a:lnTo>
                  <a:lnTo>
                    <a:pt x="29313" y="15947"/>
                  </a:lnTo>
                  <a:lnTo>
                    <a:pt x="26918" y="95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5" name="object 115"/>
            <p:cNvPicPr/>
            <p:nvPr/>
          </p:nvPicPr>
          <p:blipFill>
            <a:blip r:embed="rId37"/>
            <a:stretch>
              <a:fillRect/>
            </a:stretch>
          </p:blipFill>
          <p:spPr>
            <a:xfrm>
              <a:off x="3945115" y="2886891"/>
              <a:ext cx="29459" cy="33117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3945115" y="288689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30" y="9490"/>
                  </a:moveTo>
                  <a:lnTo>
                    <a:pt x="22575" y="4233"/>
                  </a:lnTo>
                  <a:lnTo>
                    <a:pt x="17203" y="981"/>
                  </a:lnTo>
                  <a:lnTo>
                    <a:pt x="11469" y="0"/>
                  </a:lnTo>
                  <a:lnTo>
                    <a:pt x="6024" y="1550"/>
                  </a:lnTo>
                  <a:lnTo>
                    <a:pt x="1996" y="5463"/>
                  </a:lnTo>
                  <a:lnTo>
                    <a:pt x="0" y="10918"/>
                  </a:lnTo>
                  <a:lnTo>
                    <a:pt x="145" y="17209"/>
                  </a:lnTo>
                  <a:lnTo>
                    <a:pt x="2540" y="23627"/>
                  </a:lnTo>
                  <a:lnTo>
                    <a:pt x="6853" y="28884"/>
                  </a:lnTo>
                  <a:lnTo>
                    <a:pt x="12219" y="32135"/>
                  </a:lnTo>
                  <a:lnTo>
                    <a:pt x="17947" y="33117"/>
                  </a:lnTo>
                  <a:lnTo>
                    <a:pt x="23349" y="31566"/>
                  </a:lnTo>
                  <a:lnTo>
                    <a:pt x="27434" y="27654"/>
                  </a:lnTo>
                  <a:lnTo>
                    <a:pt x="29459" y="22198"/>
                  </a:lnTo>
                  <a:lnTo>
                    <a:pt x="29324" y="15908"/>
                  </a:lnTo>
                  <a:lnTo>
                    <a:pt x="26930" y="94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7" name="object 117"/>
            <p:cNvPicPr/>
            <p:nvPr/>
          </p:nvPicPr>
          <p:blipFill>
            <a:blip r:embed="rId38"/>
            <a:stretch>
              <a:fillRect/>
            </a:stretch>
          </p:blipFill>
          <p:spPr>
            <a:xfrm>
              <a:off x="3987471" y="2909937"/>
              <a:ext cx="29495" cy="33170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3987471" y="290993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66" y="9585"/>
                  </a:moveTo>
                  <a:lnTo>
                    <a:pt x="22611" y="4272"/>
                  </a:lnTo>
                  <a:lnTo>
                    <a:pt x="17239" y="992"/>
                  </a:lnTo>
                  <a:lnTo>
                    <a:pt x="11505" y="0"/>
                  </a:lnTo>
                  <a:lnTo>
                    <a:pt x="6061" y="1549"/>
                  </a:lnTo>
                  <a:lnTo>
                    <a:pt x="2018" y="5516"/>
                  </a:lnTo>
                  <a:lnTo>
                    <a:pt x="0" y="10989"/>
                  </a:lnTo>
                  <a:lnTo>
                    <a:pt x="140" y="17262"/>
                  </a:lnTo>
                  <a:lnTo>
                    <a:pt x="2576" y="23625"/>
                  </a:lnTo>
                  <a:lnTo>
                    <a:pt x="6889" y="28937"/>
                  </a:lnTo>
                  <a:lnTo>
                    <a:pt x="12255" y="32206"/>
                  </a:lnTo>
                  <a:lnTo>
                    <a:pt x="17983" y="33170"/>
                  </a:lnTo>
                  <a:lnTo>
                    <a:pt x="23385" y="31565"/>
                  </a:lnTo>
                  <a:lnTo>
                    <a:pt x="27470" y="27654"/>
                  </a:lnTo>
                  <a:lnTo>
                    <a:pt x="29495" y="22209"/>
                  </a:lnTo>
                  <a:lnTo>
                    <a:pt x="29360" y="15947"/>
                  </a:lnTo>
                  <a:lnTo>
                    <a:pt x="26966" y="95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9" name="object 119"/>
            <p:cNvPicPr/>
            <p:nvPr/>
          </p:nvPicPr>
          <p:blipFill>
            <a:blip r:embed="rId39"/>
            <a:stretch>
              <a:fillRect/>
            </a:stretch>
          </p:blipFill>
          <p:spPr>
            <a:xfrm>
              <a:off x="3904477" y="2909937"/>
              <a:ext cx="29459" cy="33170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3904477" y="290993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18" y="9585"/>
                  </a:moveTo>
                  <a:lnTo>
                    <a:pt x="22605" y="4272"/>
                  </a:lnTo>
                  <a:lnTo>
                    <a:pt x="17239" y="992"/>
                  </a:lnTo>
                  <a:lnTo>
                    <a:pt x="11511" y="0"/>
                  </a:lnTo>
                  <a:lnTo>
                    <a:pt x="6109" y="1549"/>
                  </a:lnTo>
                  <a:lnTo>
                    <a:pt x="2024" y="5516"/>
                  </a:lnTo>
                  <a:lnTo>
                    <a:pt x="0" y="10989"/>
                  </a:lnTo>
                  <a:lnTo>
                    <a:pt x="134" y="17262"/>
                  </a:lnTo>
                  <a:lnTo>
                    <a:pt x="2528" y="23625"/>
                  </a:lnTo>
                  <a:lnTo>
                    <a:pt x="6843" y="28937"/>
                  </a:lnTo>
                  <a:lnTo>
                    <a:pt x="12219" y="32206"/>
                  </a:lnTo>
                  <a:lnTo>
                    <a:pt x="17976" y="33170"/>
                  </a:lnTo>
                  <a:lnTo>
                    <a:pt x="23434" y="31565"/>
                  </a:lnTo>
                  <a:lnTo>
                    <a:pt x="27462" y="27654"/>
                  </a:lnTo>
                  <a:lnTo>
                    <a:pt x="29459" y="22209"/>
                  </a:lnTo>
                  <a:lnTo>
                    <a:pt x="29313" y="15947"/>
                  </a:lnTo>
                  <a:lnTo>
                    <a:pt x="26918" y="95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1" name="object 121"/>
            <p:cNvPicPr/>
            <p:nvPr/>
          </p:nvPicPr>
          <p:blipFill>
            <a:blip r:embed="rId40"/>
            <a:stretch>
              <a:fillRect/>
            </a:stretch>
          </p:blipFill>
          <p:spPr>
            <a:xfrm>
              <a:off x="3945115" y="2933077"/>
              <a:ext cx="29459" cy="33117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3945115" y="293307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30" y="9490"/>
                  </a:moveTo>
                  <a:lnTo>
                    <a:pt x="22575" y="4233"/>
                  </a:lnTo>
                  <a:lnTo>
                    <a:pt x="17203" y="981"/>
                  </a:lnTo>
                  <a:lnTo>
                    <a:pt x="11469" y="0"/>
                  </a:lnTo>
                  <a:lnTo>
                    <a:pt x="6024" y="1550"/>
                  </a:lnTo>
                  <a:lnTo>
                    <a:pt x="1996" y="5463"/>
                  </a:lnTo>
                  <a:lnTo>
                    <a:pt x="0" y="10918"/>
                  </a:lnTo>
                  <a:lnTo>
                    <a:pt x="145" y="17209"/>
                  </a:lnTo>
                  <a:lnTo>
                    <a:pt x="2540" y="23627"/>
                  </a:lnTo>
                  <a:lnTo>
                    <a:pt x="6853" y="28884"/>
                  </a:lnTo>
                  <a:lnTo>
                    <a:pt x="12219" y="32135"/>
                  </a:lnTo>
                  <a:lnTo>
                    <a:pt x="17947" y="33117"/>
                  </a:lnTo>
                  <a:lnTo>
                    <a:pt x="23349" y="31566"/>
                  </a:lnTo>
                  <a:lnTo>
                    <a:pt x="27434" y="27654"/>
                  </a:lnTo>
                  <a:lnTo>
                    <a:pt x="29459" y="22198"/>
                  </a:lnTo>
                  <a:lnTo>
                    <a:pt x="29324" y="15908"/>
                  </a:lnTo>
                  <a:lnTo>
                    <a:pt x="26930" y="94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3" name="object 123"/>
            <p:cNvPicPr/>
            <p:nvPr/>
          </p:nvPicPr>
          <p:blipFill>
            <a:blip r:embed="rId41"/>
            <a:stretch>
              <a:fillRect/>
            </a:stretch>
          </p:blipFill>
          <p:spPr>
            <a:xfrm>
              <a:off x="3987471" y="2956164"/>
              <a:ext cx="29495" cy="33170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3987471" y="2956164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66" y="9544"/>
                  </a:moveTo>
                  <a:lnTo>
                    <a:pt x="22611" y="4233"/>
                  </a:lnTo>
                  <a:lnTo>
                    <a:pt x="17239" y="963"/>
                  </a:lnTo>
                  <a:lnTo>
                    <a:pt x="11505" y="0"/>
                  </a:lnTo>
                  <a:lnTo>
                    <a:pt x="6061" y="1605"/>
                  </a:lnTo>
                  <a:lnTo>
                    <a:pt x="2018" y="5516"/>
                  </a:lnTo>
                  <a:lnTo>
                    <a:pt x="0" y="10960"/>
                  </a:lnTo>
                  <a:lnTo>
                    <a:pt x="140" y="17222"/>
                  </a:lnTo>
                  <a:lnTo>
                    <a:pt x="2576" y="23584"/>
                  </a:lnTo>
                  <a:lnTo>
                    <a:pt x="6889" y="28897"/>
                  </a:lnTo>
                  <a:lnTo>
                    <a:pt x="12255" y="32177"/>
                  </a:lnTo>
                  <a:lnTo>
                    <a:pt x="17983" y="33170"/>
                  </a:lnTo>
                  <a:lnTo>
                    <a:pt x="23385" y="31621"/>
                  </a:lnTo>
                  <a:lnTo>
                    <a:pt x="27470" y="27708"/>
                  </a:lnTo>
                  <a:lnTo>
                    <a:pt x="29495" y="22253"/>
                  </a:lnTo>
                  <a:lnTo>
                    <a:pt x="29360" y="15962"/>
                  </a:lnTo>
                  <a:lnTo>
                    <a:pt x="26966" y="95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5" name="object 125"/>
            <p:cNvPicPr/>
            <p:nvPr/>
          </p:nvPicPr>
          <p:blipFill>
            <a:blip r:embed="rId42"/>
            <a:stretch>
              <a:fillRect/>
            </a:stretch>
          </p:blipFill>
          <p:spPr>
            <a:xfrm>
              <a:off x="3904477" y="2957810"/>
              <a:ext cx="29459" cy="33170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3904477" y="2957810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18" y="9544"/>
                  </a:moveTo>
                  <a:lnTo>
                    <a:pt x="22605" y="4233"/>
                  </a:lnTo>
                  <a:lnTo>
                    <a:pt x="17239" y="963"/>
                  </a:lnTo>
                  <a:lnTo>
                    <a:pt x="11511" y="0"/>
                  </a:lnTo>
                  <a:lnTo>
                    <a:pt x="6109" y="1605"/>
                  </a:lnTo>
                  <a:lnTo>
                    <a:pt x="2024" y="5516"/>
                  </a:lnTo>
                  <a:lnTo>
                    <a:pt x="0" y="10960"/>
                  </a:lnTo>
                  <a:lnTo>
                    <a:pt x="134" y="17222"/>
                  </a:lnTo>
                  <a:lnTo>
                    <a:pt x="2528" y="23584"/>
                  </a:lnTo>
                  <a:lnTo>
                    <a:pt x="6843" y="28897"/>
                  </a:lnTo>
                  <a:lnTo>
                    <a:pt x="12219" y="32177"/>
                  </a:lnTo>
                  <a:lnTo>
                    <a:pt x="17976" y="33170"/>
                  </a:lnTo>
                  <a:lnTo>
                    <a:pt x="23434" y="31621"/>
                  </a:lnTo>
                  <a:lnTo>
                    <a:pt x="27462" y="27708"/>
                  </a:lnTo>
                  <a:lnTo>
                    <a:pt x="29459" y="22253"/>
                  </a:lnTo>
                  <a:lnTo>
                    <a:pt x="29313" y="15962"/>
                  </a:lnTo>
                  <a:lnTo>
                    <a:pt x="26918" y="95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7" name="object 127"/>
            <p:cNvPicPr/>
            <p:nvPr/>
          </p:nvPicPr>
          <p:blipFill>
            <a:blip r:embed="rId43"/>
            <a:stretch>
              <a:fillRect/>
            </a:stretch>
          </p:blipFill>
          <p:spPr>
            <a:xfrm>
              <a:off x="3945115" y="2980911"/>
              <a:ext cx="29459" cy="33129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3945115" y="298091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30" y="9585"/>
                  </a:moveTo>
                  <a:lnTo>
                    <a:pt x="22575" y="4272"/>
                  </a:lnTo>
                  <a:lnTo>
                    <a:pt x="17203" y="992"/>
                  </a:lnTo>
                  <a:lnTo>
                    <a:pt x="11469" y="0"/>
                  </a:lnTo>
                  <a:lnTo>
                    <a:pt x="6024" y="1549"/>
                  </a:lnTo>
                  <a:lnTo>
                    <a:pt x="1996" y="5461"/>
                  </a:lnTo>
                  <a:lnTo>
                    <a:pt x="0" y="10917"/>
                  </a:lnTo>
                  <a:lnTo>
                    <a:pt x="145" y="17207"/>
                  </a:lnTo>
                  <a:lnTo>
                    <a:pt x="2540" y="23625"/>
                  </a:lnTo>
                  <a:lnTo>
                    <a:pt x="6853" y="28923"/>
                  </a:lnTo>
                  <a:lnTo>
                    <a:pt x="12219" y="32170"/>
                  </a:lnTo>
                  <a:lnTo>
                    <a:pt x="17947" y="33129"/>
                  </a:lnTo>
                  <a:lnTo>
                    <a:pt x="23349" y="31565"/>
                  </a:lnTo>
                  <a:lnTo>
                    <a:pt x="27434" y="27654"/>
                  </a:lnTo>
                  <a:lnTo>
                    <a:pt x="29459" y="22209"/>
                  </a:lnTo>
                  <a:lnTo>
                    <a:pt x="29324" y="15947"/>
                  </a:lnTo>
                  <a:lnTo>
                    <a:pt x="26930" y="95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9" name="object 129"/>
            <p:cNvPicPr/>
            <p:nvPr/>
          </p:nvPicPr>
          <p:blipFill>
            <a:blip r:embed="rId44"/>
            <a:stretch>
              <a:fillRect/>
            </a:stretch>
          </p:blipFill>
          <p:spPr>
            <a:xfrm>
              <a:off x="3987471" y="3004050"/>
              <a:ext cx="29495" cy="33117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3987471" y="3004050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66" y="9490"/>
                  </a:moveTo>
                  <a:lnTo>
                    <a:pt x="22611" y="4233"/>
                  </a:lnTo>
                  <a:lnTo>
                    <a:pt x="17239" y="981"/>
                  </a:lnTo>
                  <a:lnTo>
                    <a:pt x="11505" y="0"/>
                  </a:lnTo>
                  <a:lnTo>
                    <a:pt x="6061" y="1550"/>
                  </a:lnTo>
                  <a:lnTo>
                    <a:pt x="2018" y="5463"/>
                  </a:lnTo>
                  <a:lnTo>
                    <a:pt x="0" y="10918"/>
                  </a:lnTo>
                  <a:lnTo>
                    <a:pt x="140" y="17209"/>
                  </a:lnTo>
                  <a:lnTo>
                    <a:pt x="2576" y="23627"/>
                  </a:lnTo>
                  <a:lnTo>
                    <a:pt x="6889" y="28884"/>
                  </a:lnTo>
                  <a:lnTo>
                    <a:pt x="12255" y="32135"/>
                  </a:lnTo>
                  <a:lnTo>
                    <a:pt x="17983" y="33117"/>
                  </a:lnTo>
                  <a:lnTo>
                    <a:pt x="23385" y="31566"/>
                  </a:lnTo>
                  <a:lnTo>
                    <a:pt x="27470" y="27654"/>
                  </a:lnTo>
                  <a:lnTo>
                    <a:pt x="29495" y="22198"/>
                  </a:lnTo>
                  <a:lnTo>
                    <a:pt x="29360" y="15908"/>
                  </a:lnTo>
                  <a:lnTo>
                    <a:pt x="26966" y="94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1" name="object 131"/>
          <p:cNvSpPr txBox="1"/>
          <p:nvPr/>
        </p:nvSpPr>
        <p:spPr>
          <a:xfrm>
            <a:off x="3838364" y="3148113"/>
            <a:ext cx="316865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dirty="0">
                <a:latin typeface="宋体" panose="02010600030101010101" pitchFamily="2" charset="-122"/>
                <a:cs typeface="宋体" panose="02010600030101010101" pitchFamily="2" charset="-122"/>
              </a:rPr>
              <a:t>用户</a:t>
            </a:r>
            <a:r>
              <a:rPr sz="900" spc="-50" dirty="0">
                <a:latin typeface="宋体" panose="02010600030101010101" pitchFamily="2" charset="-122"/>
                <a:cs typeface="宋体" panose="02010600030101010101" pitchFamily="2" charset="-122"/>
              </a:rPr>
              <a:t>B</a:t>
            </a:r>
            <a:endParaRPr sz="9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32" name="object 132"/>
          <p:cNvGrpSpPr/>
          <p:nvPr/>
        </p:nvGrpSpPr>
        <p:grpSpPr>
          <a:xfrm>
            <a:off x="2784068" y="2797619"/>
            <a:ext cx="1066800" cy="63500"/>
            <a:chOff x="2784068" y="2797619"/>
            <a:chExt cx="1066800" cy="63500"/>
          </a:xfrm>
        </p:grpSpPr>
        <p:sp>
          <p:nvSpPr>
            <p:cNvPr id="133" name="object 133"/>
            <p:cNvSpPr/>
            <p:nvPr/>
          </p:nvSpPr>
          <p:spPr>
            <a:xfrm>
              <a:off x="2787878" y="2829281"/>
              <a:ext cx="1007110" cy="0"/>
            </a:xfrm>
            <a:custGeom>
              <a:avLst/>
              <a:gdLst/>
              <a:ahLst/>
              <a:cxnLst/>
              <a:rect l="l" t="t" r="r" b="b"/>
              <a:pathLst>
                <a:path w="1007110">
                  <a:moveTo>
                    <a:pt x="0" y="0"/>
                  </a:moveTo>
                  <a:lnTo>
                    <a:pt x="216605" y="0"/>
                  </a:lnTo>
                </a:path>
                <a:path w="1007110">
                  <a:moveTo>
                    <a:pt x="845719" y="0"/>
                  </a:moveTo>
                  <a:lnTo>
                    <a:pt x="1007050" y="0"/>
                  </a:lnTo>
                </a:path>
              </a:pathLst>
            </a:custGeom>
            <a:ln w="72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3786992" y="279761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0" y="0"/>
                  </a:moveTo>
                  <a:lnTo>
                    <a:pt x="0" y="63324"/>
                  </a:lnTo>
                  <a:lnTo>
                    <a:pt x="63297" y="31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5" name="object 135"/>
          <p:cNvSpPr txBox="1"/>
          <p:nvPr/>
        </p:nvSpPr>
        <p:spPr>
          <a:xfrm>
            <a:off x="3004483" y="2771186"/>
            <a:ext cx="641985" cy="1162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4445">
              <a:lnSpc>
                <a:spcPts val="845"/>
              </a:lnSpc>
            </a:pPr>
            <a:r>
              <a:rPr sz="750" dirty="0">
                <a:latin typeface="宋体" panose="02010600030101010101" pitchFamily="2" charset="-122"/>
                <a:cs typeface="宋体" panose="02010600030101010101" pitchFamily="2" charset="-122"/>
              </a:rPr>
              <a:t>(4</a:t>
            </a:r>
            <a:r>
              <a:rPr sz="750" spc="-25" dirty="0">
                <a:latin typeface="宋体" panose="02010600030101010101" pitchFamily="2" charset="-122"/>
                <a:cs typeface="宋体" panose="02010600030101010101" pitchFamily="2" charset="-122"/>
              </a:rPr>
              <a:t>)新消息通知</a:t>
            </a:r>
            <a:endParaRPr sz="7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36" name="object 136"/>
          <p:cNvGrpSpPr/>
          <p:nvPr/>
        </p:nvGrpSpPr>
        <p:grpSpPr>
          <a:xfrm>
            <a:off x="2787878" y="3110900"/>
            <a:ext cx="1205865" cy="738505"/>
            <a:chOff x="2787878" y="3110900"/>
            <a:chExt cx="1205865" cy="738505"/>
          </a:xfrm>
        </p:grpSpPr>
        <p:sp>
          <p:nvSpPr>
            <p:cNvPr id="137" name="object 137"/>
            <p:cNvSpPr/>
            <p:nvPr/>
          </p:nvSpPr>
          <p:spPr>
            <a:xfrm>
              <a:off x="2843239" y="3114530"/>
              <a:ext cx="1146810" cy="702945"/>
            </a:xfrm>
            <a:custGeom>
              <a:avLst/>
              <a:gdLst/>
              <a:ahLst/>
              <a:cxnLst/>
              <a:rect l="l" t="t" r="r" b="b"/>
              <a:pathLst>
                <a:path w="1146810" h="702945">
                  <a:moveTo>
                    <a:pt x="1146421" y="0"/>
                  </a:moveTo>
                  <a:lnTo>
                    <a:pt x="1146421" y="702809"/>
                  </a:lnTo>
                  <a:lnTo>
                    <a:pt x="0" y="702809"/>
                  </a:lnTo>
                </a:path>
              </a:pathLst>
            </a:custGeom>
            <a:ln w="72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2787878" y="3785678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297" y="0"/>
                  </a:moveTo>
                  <a:lnTo>
                    <a:pt x="0" y="31662"/>
                  </a:lnTo>
                  <a:lnTo>
                    <a:pt x="63297" y="63324"/>
                  </a:lnTo>
                  <a:lnTo>
                    <a:pt x="632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9" name="object 139"/>
          <p:cNvSpPr txBox="1"/>
          <p:nvPr/>
        </p:nvSpPr>
        <p:spPr>
          <a:xfrm>
            <a:off x="3186633" y="3759244"/>
            <a:ext cx="641985" cy="1162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5080">
              <a:lnSpc>
                <a:spcPts val="880"/>
              </a:lnSpc>
            </a:pPr>
            <a:r>
              <a:rPr sz="750" dirty="0">
                <a:latin typeface="宋体" panose="02010600030101010101" pitchFamily="2" charset="-122"/>
                <a:cs typeface="宋体" panose="02010600030101010101" pitchFamily="2" charset="-122"/>
              </a:rPr>
              <a:t>（5）</a:t>
            </a:r>
            <a:r>
              <a:rPr sz="750" spc="-20" dirty="0">
                <a:latin typeface="宋体" panose="02010600030101010101" pitchFamily="2" charset="-122"/>
                <a:cs typeface="宋体" panose="02010600030101010101" pitchFamily="2" charset="-122"/>
              </a:rPr>
              <a:t>获取消息</a:t>
            </a:r>
            <a:endParaRPr sz="7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40" name="object 140"/>
          <p:cNvPicPr/>
          <p:nvPr/>
        </p:nvPicPr>
        <p:blipFill>
          <a:blip r:embed="rId45"/>
          <a:stretch>
            <a:fillRect/>
          </a:stretch>
        </p:blipFill>
        <p:spPr>
          <a:xfrm>
            <a:off x="4869307" y="1476502"/>
            <a:ext cx="2919348" cy="3464941"/>
          </a:xfrm>
          <a:prstGeom prst="rect">
            <a:avLst/>
          </a:prstGeom>
        </p:spPr>
      </p:pic>
      <p:sp>
        <p:nvSpPr>
          <p:cNvPr id="141" name="object 141"/>
          <p:cNvSpPr txBox="1"/>
          <p:nvPr/>
        </p:nvSpPr>
        <p:spPr>
          <a:xfrm>
            <a:off x="4878704" y="4917237"/>
            <a:ext cx="276860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不丢消息的设计，充分借鉴邮件的同步策略，和微信类</a:t>
            </a:r>
            <a:r>
              <a:rPr sz="1800" spc="-20" dirty="0">
                <a:latin typeface="微软雅黑" panose="020B0503020204020204" charset="-122"/>
                <a:cs typeface="微软雅黑" panose="020B0503020204020204" charset="-122"/>
              </a:rPr>
              <a:t>似的解决方案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8654922" y="4917237"/>
            <a:ext cx="276860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存储采用：后写入优先读取的模型，和即时通讯的消息</a:t>
            </a:r>
            <a:r>
              <a:rPr sz="1800" spc="-20" dirty="0">
                <a:latin typeface="微软雅黑" panose="020B0503020204020204" charset="-122"/>
                <a:cs typeface="微软雅黑" panose="020B0503020204020204" charset="-122"/>
              </a:rPr>
              <a:t>通知模型完美搭配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252476"/>
            <a:ext cx="40951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</a:rPr>
              <a:t>信创特色功能：</a:t>
            </a:r>
            <a:r>
              <a:rPr sz="2000" spc="-25" dirty="0">
                <a:solidFill>
                  <a:srgbClr val="FFFFFF"/>
                </a:solidFill>
              </a:rPr>
              <a:t>RTX</a:t>
            </a:r>
            <a:r>
              <a:rPr sz="2000" spc="-20" dirty="0">
                <a:solidFill>
                  <a:srgbClr val="FFFFFF"/>
                </a:solidFill>
              </a:rPr>
              <a:t>腾讯通平滑迁移</a:t>
            </a:r>
            <a:endParaRPr sz="2000"/>
          </a:p>
        </p:txBody>
      </p:sp>
      <p:grpSp>
        <p:nvGrpSpPr>
          <p:cNvPr id="4" name="object 4"/>
          <p:cNvGrpSpPr/>
          <p:nvPr/>
        </p:nvGrpSpPr>
        <p:grpSpPr>
          <a:xfrm>
            <a:off x="1240789" y="3098203"/>
            <a:ext cx="4402455" cy="2872105"/>
            <a:chOff x="1240789" y="3098203"/>
            <a:chExt cx="4402455" cy="2872105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240789" y="3259874"/>
              <a:ext cx="3411220" cy="25480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0633" y="3098203"/>
              <a:ext cx="2602611" cy="2872092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292860" y="1378585"/>
            <a:ext cx="9613900" cy="1159510"/>
          </a:xfrm>
          <a:custGeom>
            <a:avLst/>
            <a:gdLst/>
            <a:ahLst/>
            <a:cxnLst/>
            <a:rect l="l" t="t" r="r" b="b"/>
            <a:pathLst>
              <a:path w="9613900" h="1159510">
                <a:moveTo>
                  <a:pt x="9545320" y="0"/>
                </a:moveTo>
                <a:lnTo>
                  <a:pt x="68580" y="0"/>
                </a:lnTo>
                <a:lnTo>
                  <a:pt x="41898" y="5393"/>
                </a:lnTo>
                <a:lnTo>
                  <a:pt x="20097" y="20097"/>
                </a:lnTo>
                <a:lnTo>
                  <a:pt x="5393" y="41898"/>
                </a:lnTo>
                <a:lnTo>
                  <a:pt x="0" y="68579"/>
                </a:lnTo>
                <a:lnTo>
                  <a:pt x="0" y="1090929"/>
                </a:lnTo>
                <a:lnTo>
                  <a:pt x="5393" y="1117611"/>
                </a:lnTo>
                <a:lnTo>
                  <a:pt x="20097" y="1139412"/>
                </a:lnTo>
                <a:lnTo>
                  <a:pt x="41898" y="1154116"/>
                </a:lnTo>
                <a:lnTo>
                  <a:pt x="68580" y="1159510"/>
                </a:lnTo>
                <a:lnTo>
                  <a:pt x="9545320" y="1159510"/>
                </a:lnTo>
                <a:lnTo>
                  <a:pt x="9572001" y="1154116"/>
                </a:lnTo>
                <a:lnTo>
                  <a:pt x="9593802" y="1139412"/>
                </a:lnTo>
                <a:lnTo>
                  <a:pt x="9608506" y="1117611"/>
                </a:lnTo>
                <a:lnTo>
                  <a:pt x="9613900" y="1090929"/>
                </a:lnTo>
                <a:lnTo>
                  <a:pt x="9613900" y="68579"/>
                </a:lnTo>
                <a:lnTo>
                  <a:pt x="9608506" y="41898"/>
                </a:lnTo>
                <a:lnTo>
                  <a:pt x="9593802" y="20097"/>
                </a:lnTo>
                <a:lnTo>
                  <a:pt x="9572001" y="5393"/>
                </a:lnTo>
                <a:lnTo>
                  <a:pt x="9545320" y="0"/>
                </a:lnTo>
                <a:close/>
              </a:path>
            </a:pathLst>
          </a:custGeom>
          <a:solidFill>
            <a:srgbClr val="EBF4FA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145919" y="1531721"/>
            <a:ext cx="2805430" cy="6654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40"/>
              </a:spcBef>
              <a:buFont typeface="Wingdings" panose="05000000000000000000"/>
              <a:buChar char=""/>
              <a:tabLst>
                <a:tab pos="299085" algn="l"/>
              </a:tabLst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由原</a:t>
            </a:r>
            <a:r>
              <a:rPr sz="1400" b="1" spc="-20" dirty="0">
                <a:latin typeface="微软雅黑" panose="020B0503020204020204" charset="-122"/>
                <a:cs typeface="微软雅黑" panose="020B0503020204020204" charset="-122"/>
              </a:rPr>
              <a:t>RTX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技术专家带队研发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"/>
              <a:tabLst>
                <a:tab pos="299085" algn="l"/>
              </a:tabLst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自动同步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RTX的组织架构和群组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09256" y="1531721"/>
            <a:ext cx="2627630" cy="6654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40"/>
              </a:spcBef>
              <a:buFont typeface="Wingdings" panose="05000000000000000000"/>
              <a:buChar char=""/>
              <a:tabLst>
                <a:tab pos="299085" algn="l"/>
              </a:tabLst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支持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RTX所有特性并全面兼容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"/>
              <a:tabLst>
                <a:tab pos="299085" algn="l"/>
              </a:tabLst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可与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RTX并行使用而无感知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 descr="同步会话信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25" y="2968625"/>
            <a:ext cx="4519295" cy="32486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816" y="2774442"/>
            <a:ext cx="10803255" cy="1104900"/>
          </a:xfrm>
          <a:custGeom>
            <a:avLst/>
            <a:gdLst/>
            <a:ahLst/>
            <a:cxnLst/>
            <a:rect l="l" t="t" r="r" b="b"/>
            <a:pathLst>
              <a:path w="10803255" h="1104900">
                <a:moveTo>
                  <a:pt x="10695178" y="0"/>
                </a:moveTo>
                <a:lnTo>
                  <a:pt x="107810" y="0"/>
                </a:lnTo>
                <a:lnTo>
                  <a:pt x="65842" y="8471"/>
                </a:lnTo>
                <a:lnTo>
                  <a:pt x="31573" y="31575"/>
                </a:lnTo>
                <a:lnTo>
                  <a:pt x="8471" y="65847"/>
                </a:lnTo>
                <a:lnTo>
                  <a:pt x="0" y="107823"/>
                </a:lnTo>
                <a:lnTo>
                  <a:pt x="0" y="996950"/>
                </a:lnTo>
                <a:lnTo>
                  <a:pt x="8471" y="1038925"/>
                </a:lnTo>
                <a:lnTo>
                  <a:pt x="31573" y="1073197"/>
                </a:lnTo>
                <a:lnTo>
                  <a:pt x="65842" y="1096301"/>
                </a:lnTo>
                <a:lnTo>
                  <a:pt x="107810" y="1104773"/>
                </a:lnTo>
                <a:lnTo>
                  <a:pt x="10695178" y="1104773"/>
                </a:lnTo>
                <a:lnTo>
                  <a:pt x="10737153" y="1096301"/>
                </a:lnTo>
                <a:lnTo>
                  <a:pt x="10771425" y="1073197"/>
                </a:lnTo>
                <a:lnTo>
                  <a:pt x="10794529" y="1038925"/>
                </a:lnTo>
                <a:lnTo>
                  <a:pt x="10803001" y="996950"/>
                </a:lnTo>
                <a:lnTo>
                  <a:pt x="10803001" y="107823"/>
                </a:lnTo>
                <a:lnTo>
                  <a:pt x="10794529" y="65847"/>
                </a:lnTo>
                <a:lnTo>
                  <a:pt x="10771425" y="31575"/>
                </a:lnTo>
                <a:lnTo>
                  <a:pt x="10737153" y="8471"/>
                </a:lnTo>
                <a:lnTo>
                  <a:pt x="1069517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69738" y="3055442"/>
            <a:ext cx="165353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FFFFFF"/>
                </a:solidFill>
              </a:rPr>
              <a:t>应用场景</a:t>
            </a:r>
            <a:endParaRPr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939" y="252476"/>
            <a:ext cx="15525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</a:rPr>
              <a:t>内部即时通讯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513384" y="1007465"/>
            <a:ext cx="5116830" cy="6654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40"/>
              </a:spcBef>
              <a:buFont typeface="Wingdings" panose="05000000000000000000"/>
              <a:buChar char=""/>
              <a:tabLst>
                <a:tab pos="299085" algn="l"/>
              </a:tabLst>
            </a:pPr>
            <a:r>
              <a:rPr sz="1400" b="1" spc="-20" dirty="0">
                <a:latin typeface="微软雅黑" panose="020B0503020204020204" charset="-122"/>
                <a:cs typeface="微软雅黑" panose="020B0503020204020204" charset="-122"/>
              </a:rPr>
              <a:t>消息服务端存储，同一账号登录不同客户端自动同步所有消息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"/>
              <a:tabLst>
                <a:tab pos="299085" algn="l"/>
              </a:tabLst>
            </a:pPr>
            <a:r>
              <a:rPr sz="1400" b="1" spc="-20" dirty="0">
                <a:latin typeface="微软雅黑" panose="020B0503020204020204" charset="-122"/>
                <a:cs typeface="微软雅黑" panose="020B0503020204020204" charset="-122"/>
              </a:rPr>
              <a:t>所有客户端保持相同的消息上下文，提高办公协同效率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 descr="编组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828800"/>
            <a:ext cx="9231630" cy="47720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270764"/>
            <a:ext cx="459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全平台客户端（含所有国产软硬件平台）</a:t>
            </a:r>
            <a:r>
              <a:rPr sz="1800" b="1" spc="-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支持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96200" y="5991225"/>
            <a:ext cx="323278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iOS</a:t>
            </a:r>
            <a:r>
              <a:rPr sz="1600" b="1" spc="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en-US" sz="1600" b="1" spc="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600" b="1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Android</a:t>
            </a:r>
            <a:r>
              <a:rPr lang="en-US" altLang="en-US" sz="1600" b="1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/HarmonyOs</a:t>
            </a:r>
            <a:r>
              <a:rPr sz="1600" b="1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客户端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1600" y="5990945"/>
            <a:ext cx="445071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国产信创客户端</a:t>
            </a:r>
            <a:r>
              <a:rPr lang="en-US" altLang="en-US" sz="1600" b="1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600" b="1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Windows</a:t>
            </a:r>
            <a:r>
              <a:rPr sz="1600" b="1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客户端</a:t>
            </a:r>
            <a:r>
              <a:rPr lang="en-US" altLang="en-US" sz="1600" b="1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Mac</a:t>
            </a:r>
            <a:r>
              <a:rPr sz="1600" b="1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客户端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67765" y="965200"/>
            <a:ext cx="9968865" cy="721995"/>
          </a:xfrm>
          <a:custGeom>
            <a:avLst/>
            <a:gdLst/>
            <a:ahLst/>
            <a:cxnLst/>
            <a:rect l="l" t="t" r="r" b="b"/>
            <a:pathLst>
              <a:path w="9968865" h="721994">
                <a:moveTo>
                  <a:pt x="9926192" y="0"/>
                </a:moveTo>
                <a:lnTo>
                  <a:pt x="42710" y="0"/>
                </a:lnTo>
                <a:lnTo>
                  <a:pt x="26087" y="3365"/>
                </a:lnTo>
                <a:lnTo>
                  <a:pt x="12511" y="12541"/>
                </a:lnTo>
                <a:lnTo>
                  <a:pt x="3356" y="26146"/>
                </a:lnTo>
                <a:lnTo>
                  <a:pt x="0" y="42799"/>
                </a:lnTo>
                <a:lnTo>
                  <a:pt x="0" y="679323"/>
                </a:lnTo>
                <a:lnTo>
                  <a:pt x="3356" y="695956"/>
                </a:lnTo>
                <a:lnTo>
                  <a:pt x="12511" y="709517"/>
                </a:lnTo>
                <a:lnTo>
                  <a:pt x="26087" y="718649"/>
                </a:lnTo>
                <a:lnTo>
                  <a:pt x="42710" y="721995"/>
                </a:lnTo>
                <a:lnTo>
                  <a:pt x="9926192" y="721995"/>
                </a:lnTo>
                <a:lnTo>
                  <a:pt x="9942772" y="718649"/>
                </a:lnTo>
                <a:lnTo>
                  <a:pt x="9956339" y="709517"/>
                </a:lnTo>
                <a:lnTo>
                  <a:pt x="9965501" y="695956"/>
                </a:lnTo>
                <a:lnTo>
                  <a:pt x="9968865" y="679323"/>
                </a:lnTo>
                <a:lnTo>
                  <a:pt x="9968865" y="42799"/>
                </a:lnTo>
                <a:lnTo>
                  <a:pt x="9965501" y="26146"/>
                </a:lnTo>
                <a:lnTo>
                  <a:pt x="9956339" y="12541"/>
                </a:lnTo>
                <a:lnTo>
                  <a:pt x="9942772" y="3365"/>
                </a:lnTo>
                <a:lnTo>
                  <a:pt x="9926192" y="0"/>
                </a:lnTo>
                <a:close/>
              </a:path>
            </a:pathLst>
          </a:custGeom>
          <a:solidFill>
            <a:srgbClr val="EBF4FA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910715" y="1167765"/>
            <a:ext cx="871093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即时通讯工作交流平台：全平台桌面端支持、本地私有化部署、开箱即用、自主可控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片 12" descr="编组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2505" y="1823085"/>
            <a:ext cx="5302885" cy="3909695"/>
          </a:xfrm>
          <a:prstGeom prst="rect">
            <a:avLst/>
          </a:prstGeom>
        </p:spPr>
      </p:pic>
      <p:pic>
        <p:nvPicPr>
          <p:cNvPr id="14" name="图片 13" descr="效果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225" y="1823085"/>
            <a:ext cx="3021965" cy="39325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52476"/>
            <a:ext cx="18072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</a:rPr>
              <a:t>内网私有化部署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1"/>
          <a:stretch>
            <a:fillRect/>
          </a:stretch>
        </p:blipFill>
        <p:spPr>
          <a:xfrm>
            <a:off x="4491990" y="1550669"/>
            <a:ext cx="6955154" cy="43148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2269" y="2714649"/>
            <a:ext cx="3759200" cy="7569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60"/>
              </a:spcBef>
              <a:buFont typeface="Wingdings" panose="05000000000000000000"/>
              <a:buChar char=""/>
              <a:tabLst>
                <a:tab pos="299085" algn="l"/>
              </a:tabLst>
            </a:pPr>
            <a:r>
              <a:rPr sz="1600" b="1" spc="-30" dirty="0">
                <a:latin typeface="微软雅黑" panose="020B0503020204020204" charset="-122"/>
                <a:cs typeface="微软雅黑" panose="020B0503020204020204" charset="-122"/>
              </a:rPr>
              <a:t>支持政企纯内网或私有云环境部署使用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Wingdings" panose="05000000000000000000"/>
              <a:buChar char=""/>
              <a:tabLst>
                <a:tab pos="299085" algn="l"/>
              </a:tabLst>
            </a:pPr>
            <a:r>
              <a:rPr sz="1600" b="1" spc="-25" dirty="0">
                <a:latin typeface="微软雅黑" panose="020B0503020204020204" charset="-122"/>
                <a:cs typeface="微软雅黑" panose="020B0503020204020204" charset="-122"/>
              </a:rPr>
              <a:t>支持通过VPN</a:t>
            </a:r>
            <a:r>
              <a:rPr sz="1600" b="1" spc="-30" dirty="0">
                <a:latin typeface="微软雅黑" panose="020B0503020204020204" charset="-122"/>
                <a:cs typeface="微软雅黑" panose="020B0503020204020204" charset="-122"/>
              </a:rPr>
              <a:t>连接外部办公环境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70764"/>
            <a:ext cx="4140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二次开发能力：组织架构及权限管理能力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14308" y="6032093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微软雅黑" panose="020B0503020204020204" charset="-122"/>
                <a:cs typeface="微软雅黑" panose="020B0503020204020204" charset="-122"/>
              </a:rPr>
              <a:t>企业通讯录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534911" y="1732788"/>
            <a:ext cx="4479925" cy="3723004"/>
            <a:chOff x="6534911" y="1732788"/>
            <a:chExt cx="4479925" cy="3723004"/>
          </a:xfrm>
        </p:grpSpPr>
        <p:sp>
          <p:nvSpPr>
            <p:cNvPr id="6" name="object 6"/>
            <p:cNvSpPr/>
            <p:nvPr/>
          </p:nvSpPr>
          <p:spPr>
            <a:xfrm>
              <a:off x="6544436" y="1742313"/>
              <a:ext cx="4460875" cy="3703954"/>
            </a:xfrm>
            <a:custGeom>
              <a:avLst/>
              <a:gdLst/>
              <a:ahLst/>
              <a:cxnLst/>
              <a:rect l="l" t="t" r="r" b="b"/>
              <a:pathLst>
                <a:path w="4460875" h="3703954">
                  <a:moveTo>
                    <a:pt x="3843655" y="0"/>
                  </a:moveTo>
                  <a:lnTo>
                    <a:pt x="617347" y="0"/>
                  </a:lnTo>
                  <a:lnTo>
                    <a:pt x="569096" y="1857"/>
                  </a:lnTo>
                  <a:lnTo>
                    <a:pt x="521861" y="7336"/>
                  </a:lnTo>
                  <a:lnTo>
                    <a:pt x="475781" y="16301"/>
                  </a:lnTo>
                  <a:lnTo>
                    <a:pt x="430991" y="28615"/>
                  </a:lnTo>
                  <a:lnTo>
                    <a:pt x="387630" y="44139"/>
                  </a:lnTo>
                  <a:lnTo>
                    <a:pt x="345834" y="62737"/>
                  </a:lnTo>
                  <a:lnTo>
                    <a:pt x="305740" y="84271"/>
                  </a:lnTo>
                  <a:lnTo>
                    <a:pt x="267486" y="108605"/>
                  </a:lnTo>
                  <a:lnTo>
                    <a:pt x="231209" y="135600"/>
                  </a:lnTo>
                  <a:lnTo>
                    <a:pt x="197046" y="165120"/>
                  </a:lnTo>
                  <a:lnTo>
                    <a:pt x="165134" y="197028"/>
                  </a:lnTo>
                  <a:lnTo>
                    <a:pt x="135610" y="231185"/>
                  </a:lnTo>
                  <a:lnTo>
                    <a:pt x="108612" y="267456"/>
                  </a:lnTo>
                  <a:lnTo>
                    <a:pt x="84276" y="305703"/>
                  </a:lnTo>
                  <a:lnTo>
                    <a:pt x="62740" y="345788"/>
                  </a:lnTo>
                  <a:lnTo>
                    <a:pt x="44141" y="387574"/>
                  </a:lnTo>
                  <a:lnTo>
                    <a:pt x="28616" y="430924"/>
                  </a:lnTo>
                  <a:lnTo>
                    <a:pt x="16302" y="475701"/>
                  </a:lnTo>
                  <a:lnTo>
                    <a:pt x="7336" y="521767"/>
                  </a:lnTo>
                  <a:lnTo>
                    <a:pt x="1857" y="568986"/>
                  </a:lnTo>
                  <a:lnTo>
                    <a:pt x="0" y="617220"/>
                  </a:lnTo>
                  <a:lnTo>
                    <a:pt x="0" y="3086354"/>
                  </a:lnTo>
                  <a:lnTo>
                    <a:pt x="1857" y="3134587"/>
                  </a:lnTo>
                  <a:lnTo>
                    <a:pt x="7336" y="3181806"/>
                  </a:lnTo>
                  <a:lnTo>
                    <a:pt x="16302" y="3227872"/>
                  </a:lnTo>
                  <a:lnTo>
                    <a:pt x="28616" y="3272649"/>
                  </a:lnTo>
                  <a:lnTo>
                    <a:pt x="44141" y="3315999"/>
                  </a:lnTo>
                  <a:lnTo>
                    <a:pt x="62740" y="3357785"/>
                  </a:lnTo>
                  <a:lnTo>
                    <a:pt x="84276" y="3397870"/>
                  </a:lnTo>
                  <a:lnTo>
                    <a:pt x="108612" y="3436117"/>
                  </a:lnTo>
                  <a:lnTo>
                    <a:pt x="135610" y="3472388"/>
                  </a:lnTo>
                  <a:lnTo>
                    <a:pt x="165134" y="3506545"/>
                  </a:lnTo>
                  <a:lnTo>
                    <a:pt x="197046" y="3538453"/>
                  </a:lnTo>
                  <a:lnTo>
                    <a:pt x="231209" y="3567973"/>
                  </a:lnTo>
                  <a:lnTo>
                    <a:pt x="267486" y="3594968"/>
                  </a:lnTo>
                  <a:lnTo>
                    <a:pt x="305740" y="3619302"/>
                  </a:lnTo>
                  <a:lnTo>
                    <a:pt x="345834" y="3640836"/>
                  </a:lnTo>
                  <a:lnTo>
                    <a:pt x="387630" y="3659434"/>
                  </a:lnTo>
                  <a:lnTo>
                    <a:pt x="430991" y="3674958"/>
                  </a:lnTo>
                  <a:lnTo>
                    <a:pt x="475781" y="3687272"/>
                  </a:lnTo>
                  <a:lnTo>
                    <a:pt x="521861" y="3696237"/>
                  </a:lnTo>
                  <a:lnTo>
                    <a:pt x="569096" y="3701716"/>
                  </a:lnTo>
                  <a:lnTo>
                    <a:pt x="617347" y="3703574"/>
                  </a:lnTo>
                  <a:lnTo>
                    <a:pt x="3843655" y="3703574"/>
                  </a:lnTo>
                  <a:lnTo>
                    <a:pt x="3891888" y="3701716"/>
                  </a:lnTo>
                  <a:lnTo>
                    <a:pt x="3939107" y="3696237"/>
                  </a:lnTo>
                  <a:lnTo>
                    <a:pt x="3985173" y="3687272"/>
                  </a:lnTo>
                  <a:lnTo>
                    <a:pt x="4029950" y="3674958"/>
                  </a:lnTo>
                  <a:lnTo>
                    <a:pt x="4073300" y="3659434"/>
                  </a:lnTo>
                  <a:lnTo>
                    <a:pt x="4115086" y="3640836"/>
                  </a:lnTo>
                  <a:lnTo>
                    <a:pt x="4155171" y="3619302"/>
                  </a:lnTo>
                  <a:lnTo>
                    <a:pt x="4193418" y="3594968"/>
                  </a:lnTo>
                  <a:lnTo>
                    <a:pt x="4229689" y="3567973"/>
                  </a:lnTo>
                  <a:lnTo>
                    <a:pt x="4263846" y="3538453"/>
                  </a:lnTo>
                  <a:lnTo>
                    <a:pt x="4295754" y="3506545"/>
                  </a:lnTo>
                  <a:lnTo>
                    <a:pt x="4325274" y="3472388"/>
                  </a:lnTo>
                  <a:lnTo>
                    <a:pt x="4352269" y="3436117"/>
                  </a:lnTo>
                  <a:lnTo>
                    <a:pt x="4376603" y="3397870"/>
                  </a:lnTo>
                  <a:lnTo>
                    <a:pt x="4398137" y="3357785"/>
                  </a:lnTo>
                  <a:lnTo>
                    <a:pt x="4416735" y="3315999"/>
                  </a:lnTo>
                  <a:lnTo>
                    <a:pt x="4432259" y="3272649"/>
                  </a:lnTo>
                  <a:lnTo>
                    <a:pt x="4444573" y="3227872"/>
                  </a:lnTo>
                  <a:lnTo>
                    <a:pt x="4453538" y="3181806"/>
                  </a:lnTo>
                  <a:lnTo>
                    <a:pt x="4459017" y="3134587"/>
                  </a:lnTo>
                  <a:lnTo>
                    <a:pt x="4460875" y="3086354"/>
                  </a:lnTo>
                  <a:lnTo>
                    <a:pt x="4460875" y="617220"/>
                  </a:lnTo>
                  <a:lnTo>
                    <a:pt x="4459017" y="568986"/>
                  </a:lnTo>
                  <a:lnTo>
                    <a:pt x="4453538" y="521767"/>
                  </a:lnTo>
                  <a:lnTo>
                    <a:pt x="4444573" y="475701"/>
                  </a:lnTo>
                  <a:lnTo>
                    <a:pt x="4432259" y="430924"/>
                  </a:lnTo>
                  <a:lnTo>
                    <a:pt x="4416735" y="387574"/>
                  </a:lnTo>
                  <a:lnTo>
                    <a:pt x="4398137" y="345788"/>
                  </a:lnTo>
                  <a:lnTo>
                    <a:pt x="4376603" y="305703"/>
                  </a:lnTo>
                  <a:lnTo>
                    <a:pt x="4352269" y="267456"/>
                  </a:lnTo>
                  <a:lnTo>
                    <a:pt x="4325274" y="231185"/>
                  </a:lnTo>
                  <a:lnTo>
                    <a:pt x="4295754" y="197028"/>
                  </a:lnTo>
                  <a:lnTo>
                    <a:pt x="4263846" y="165120"/>
                  </a:lnTo>
                  <a:lnTo>
                    <a:pt x="4229689" y="135600"/>
                  </a:lnTo>
                  <a:lnTo>
                    <a:pt x="4193418" y="108605"/>
                  </a:lnTo>
                  <a:lnTo>
                    <a:pt x="4155171" y="84271"/>
                  </a:lnTo>
                  <a:lnTo>
                    <a:pt x="4115086" y="62737"/>
                  </a:lnTo>
                  <a:lnTo>
                    <a:pt x="4073300" y="44139"/>
                  </a:lnTo>
                  <a:lnTo>
                    <a:pt x="4029950" y="28615"/>
                  </a:lnTo>
                  <a:lnTo>
                    <a:pt x="3985173" y="16301"/>
                  </a:lnTo>
                  <a:lnTo>
                    <a:pt x="3939107" y="7336"/>
                  </a:lnTo>
                  <a:lnTo>
                    <a:pt x="3891888" y="1857"/>
                  </a:lnTo>
                  <a:lnTo>
                    <a:pt x="3843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44436" y="1742313"/>
              <a:ext cx="4460875" cy="3703954"/>
            </a:xfrm>
            <a:custGeom>
              <a:avLst/>
              <a:gdLst/>
              <a:ahLst/>
              <a:cxnLst/>
              <a:rect l="l" t="t" r="r" b="b"/>
              <a:pathLst>
                <a:path w="4460875" h="3703954">
                  <a:moveTo>
                    <a:pt x="0" y="617220"/>
                  </a:moveTo>
                  <a:lnTo>
                    <a:pt x="1857" y="568986"/>
                  </a:lnTo>
                  <a:lnTo>
                    <a:pt x="7336" y="521767"/>
                  </a:lnTo>
                  <a:lnTo>
                    <a:pt x="16302" y="475701"/>
                  </a:lnTo>
                  <a:lnTo>
                    <a:pt x="28616" y="430924"/>
                  </a:lnTo>
                  <a:lnTo>
                    <a:pt x="44141" y="387574"/>
                  </a:lnTo>
                  <a:lnTo>
                    <a:pt x="62740" y="345788"/>
                  </a:lnTo>
                  <a:lnTo>
                    <a:pt x="84276" y="305703"/>
                  </a:lnTo>
                  <a:lnTo>
                    <a:pt x="108612" y="267456"/>
                  </a:lnTo>
                  <a:lnTo>
                    <a:pt x="135610" y="231185"/>
                  </a:lnTo>
                  <a:lnTo>
                    <a:pt x="165134" y="197028"/>
                  </a:lnTo>
                  <a:lnTo>
                    <a:pt x="197046" y="165120"/>
                  </a:lnTo>
                  <a:lnTo>
                    <a:pt x="231209" y="135600"/>
                  </a:lnTo>
                  <a:lnTo>
                    <a:pt x="267486" y="108605"/>
                  </a:lnTo>
                  <a:lnTo>
                    <a:pt x="305740" y="84271"/>
                  </a:lnTo>
                  <a:lnTo>
                    <a:pt x="345834" y="62737"/>
                  </a:lnTo>
                  <a:lnTo>
                    <a:pt x="387630" y="44139"/>
                  </a:lnTo>
                  <a:lnTo>
                    <a:pt x="430991" y="28615"/>
                  </a:lnTo>
                  <a:lnTo>
                    <a:pt x="475781" y="16301"/>
                  </a:lnTo>
                  <a:lnTo>
                    <a:pt x="521861" y="7336"/>
                  </a:lnTo>
                  <a:lnTo>
                    <a:pt x="569096" y="1857"/>
                  </a:lnTo>
                  <a:lnTo>
                    <a:pt x="617347" y="0"/>
                  </a:lnTo>
                  <a:lnTo>
                    <a:pt x="3843655" y="0"/>
                  </a:lnTo>
                  <a:lnTo>
                    <a:pt x="3891888" y="1857"/>
                  </a:lnTo>
                  <a:lnTo>
                    <a:pt x="3939107" y="7336"/>
                  </a:lnTo>
                  <a:lnTo>
                    <a:pt x="3985173" y="16301"/>
                  </a:lnTo>
                  <a:lnTo>
                    <a:pt x="4029950" y="28615"/>
                  </a:lnTo>
                  <a:lnTo>
                    <a:pt x="4073300" y="44139"/>
                  </a:lnTo>
                  <a:lnTo>
                    <a:pt x="4115086" y="62737"/>
                  </a:lnTo>
                  <a:lnTo>
                    <a:pt x="4155171" y="84271"/>
                  </a:lnTo>
                  <a:lnTo>
                    <a:pt x="4193418" y="108605"/>
                  </a:lnTo>
                  <a:lnTo>
                    <a:pt x="4229689" y="135600"/>
                  </a:lnTo>
                  <a:lnTo>
                    <a:pt x="4263846" y="165120"/>
                  </a:lnTo>
                  <a:lnTo>
                    <a:pt x="4295754" y="197028"/>
                  </a:lnTo>
                  <a:lnTo>
                    <a:pt x="4325274" y="231185"/>
                  </a:lnTo>
                  <a:lnTo>
                    <a:pt x="4352269" y="267456"/>
                  </a:lnTo>
                  <a:lnTo>
                    <a:pt x="4376603" y="305703"/>
                  </a:lnTo>
                  <a:lnTo>
                    <a:pt x="4398137" y="345788"/>
                  </a:lnTo>
                  <a:lnTo>
                    <a:pt x="4416735" y="387574"/>
                  </a:lnTo>
                  <a:lnTo>
                    <a:pt x="4432259" y="430924"/>
                  </a:lnTo>
                  <a:lnTo>
                    <a:pt x="4444573" y="475701"/>
                  </a:lnTo>
                  <a:lnTo>
                    <a:pt x="4453538" y="521767"/>
                  </a:lnTo>
                  <a:lnTo>
                    <a:pt x="4459017" y="568986"/>
                  </a:lnTo>
                  <a:lnTo>
                    <a:pt x="4460875" y="617220"/>
                  </a:lnTo>
                  <a:lnTo>
                    <a:pt x="4460875" y="3086354"/>
                  </a:lnTo>
                  <a:lnTo>
                    <a:pt x="4459017" y="3134587"/>
                  </a:lnTo>
                  <a:lnTo>
                    <a:pt x="4453538" y="3181806"/>
                  </a:lnTo>
                  <a:lnTo>
                    <a:pt x="4444573" y="3227872"/>
                  </a:lnTo>
                  <a:lnTo>
                    <a:pt x="4432259" y="3272649"/>
                  </a:lnTo>
                  <a:lnTo>
                    <a:pt x="4416735" y="3315999"/>
                  </a:lnTo>
                  <a:lnTo>
                    <a:pt x="4398137" y="3357785"/>
                  </a:lnTo>
                  <a:lnTo>
                    <a:pt x="4376603" y="3397870"/>
                  </a:lnTo>
                  <a:lnTo>
                    <a:pt x="4352269" y="3436117"/>
                  </a:lnTo>
                  <a:lnTo>
                    <a:pt x="4325274" y="3472388"/>
                  </a:lnTo>
                  <a:lnTo>
                    <a:pt x="4295754" y="3506545"/>
                  </a:lnTo>
                  <a:lnTo>
                    <a:pt x="4263846" y="3538453"/>
                  </a:lnTo>
                  <a:lnTo>
                    <a:pt x="4229689" y="3567973"/>
                  </a:lnTo>
                  <a:lnTo>
                    <a:pt x="4193418" y="3594968"/>
                  </a:lnTo>
                  <a:lnTo>
                    <a:pt x="4155171" y="3619302"/>
                  </a:lnTo>
                  <a:lnTo>
                    <a:pt x="4115086" y="3640836"/>
                  </a:lnTo>
                  <a:lnTo>
                    <a:pt x="4073300" y="3659434"/>
                  </a:lnTo>
                  <a:lnTo>
                    <a:pt x="4029950" y="3674958"/>
                  </a:lnTo>
                  <a:lnTo>
                    <a:pt x="3985173" y="3687272"/>
                  </a:lnTo>
                  <a:lnTo>
                    <a:pt x="3939107" y="3696237"/>
                  </a:lnTo>
                  <a:lnTo>
                    <a:pt x="3891888" y="3701716"/>
                  </a:lnTo>
                  <a:lnTo>
                    <a:pt x="3843655" y="3703574"/>
                  </a:lnTo>
                  <a:lnTo>
                    <a:pt x="617347" y="3703574"/>
                  </a:lnTo>
                  <a:lnTo>
                    <a:pt x="569096" y="3701716"/>
                  </a:lnTo>
                  <a:lnTo>
                    <a:pt x="521861" y="3696237"/>
                  </a:lnTo>
                  <a:lnTo>
                    <a:pt x="475781" y="3687272"/>
                  </a:lnTo>
                  <a:lnTo>
                    <a:pt x="430991" y="3674958"/>
                  </a:lnTo>
                  <a:lnTo>
                    <a:pt x="387630" y="3659434"/>
                  </a:lnTo>
                  <a:lnTo>
                    <a:pt x="345834" y="3640836"/>
                  </a:lnTo>
                  <a:lnTo>
                    <a:pt x="305740" y="3619302"/>
                  </a:lnTo>
                  <a:lnTo>
                    <a:pt x="267486" y="3594968"/>
                  </a:lnTo>
                  <a:lnTo>
                    <a:pt x="231209" y="3567973"/>
                  </a:lnTo>
                  <a:lnTo>
                    <a:pt x="197046" y="3538453"/>
                  </a:lnTo>
                  <a:lnTo>
                    <a:pt x="165134" y="3506545"/>
                  </a:lnTo>
                  <a:lnTo>
                    <a:pt x="135610" y="3472388"/>
                  </a:lnTo>
                  <a:lnTo>
                    <a:pt x="108612" y="3436117"/>
                  </a:lnTo>
                  <a:lnTo>
                    <a:pt x="84276" y="3397870"/>
                  </a:lnTo>
                  <a:lnTo>
                    <a:pt x="62740" y="3357785"/>
                  </a:lnTo>
                  <a:lnTo>
                    <a:pt x="44141" y="3315999"/>
                  </a:lnTo>
                  <a:lnTo>
                    <a:pt x="28616" y="3272649"/>
                  </a:lnTo>
                  <a:lnTo>
                    <a:pt x="16302" y="3227872"/>
                  </a:lnTo>
                  <a:lnTo>
                    <a:pt x="7336" y="3181806"/>
                  </a:lnTo>
                  <a:lnTo>
                    <a:pt x="1857" y="3134587"/>
                  </a:lnTo>
                  <a:lnTo>
                    <a:pt x="0" y="3086354"/>
                  </a:lnTo>
                  <a:lnTo>
                    <a:pt x="0" y="617220"/>
                  </a:lnTo>
                  <a:close/>
                </a:path>
              </a:pathLst>
            </a:custGeom>
            <a:ln w="19050">
              <a:solidFill>
                <a:srgbClr val="0084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993635" y="2548763"/>
              <a:ext cx="1621155" cy="665480"/>
            </a:xfrm>
            <a:custGeom>
              <a:avLst/>
              <a:gdLst/>
              <a:ahLst/>
              <a:cxnLst/>
              <a:rect l="l" t="t" r="r" b="b"/>
              <a:pathLst>
                <a:path w="1621154" h="665480">
                  <a:moveTo>
                    <a:pt x="1510157" y="0"/>
                  </a:moveTo>
                  <a:lnTo>
                    <a:pt x="110871" y="0"/>
                  </a:lnTo>
                  <a:lnTo>
                    <a:pt x="67722" y="8715"/>
                  </a:lnTo>
                  <a:lnTo>
                    <a:pt x="32480" y="32480"/>
                  </a:lnTo>
                  <a:lnTo>
                    <a:pt x="8715" y="67722"/>
                  </a:lnTo>
                  <a:lnTo>
                    <a:pt x="0" y="110871"/>
                  </a:lnTo>
                  <a:lnTo>
                    <a:pt x="0" y="554101"/>
                  </a:lnTo>
                  <a:lnTo>
                    <a:pt x="8715" y="597249"/>
                  </a:lnTo>
                  <a:lnTo>
                    <a:pt x="32480" y="632491"/>
                  </a:lnTo>
                  <a:lnTo>
                    <a:pt x="67722" y="656256"/>
                  </a:lnTo>
                  <a:lnTo>
                    <a:pt x="110871" y="664972"/>
                  </a:lnTo>
                  <a:lnTo>
                    <a:pt x="1510157" y="664972"/>
                  </a:lnTo>
                  <a:lnTo>
                    <a:pt x="1553305" y="656256"/>
                  </a:lnTo>
                  <a:lnTo>
                    <a:pt x="1588547" y="632491"/>
                  </a:lnTo>
                  <a:lnTo>
                    <a:pt x="1612312" y="597249"/>
                  </a:lnTo>
                  <a:lnTo>
                    <a:pt x="1621028" y="554101"/>
                  </a:lnTo>
                  <a:lnTo>
                    <a:pt x="1621028" y="110871"/>
                  </a:lnTo>
                  <a:lnTo>
                    <a:pt x="1612312" y="67722"/>
                  </a:lnTo>
                  <a:lnTo>
                    <a:pt x="1588547" y="32480"/>
                  </a:lnTo>
                  <a:lnTo>
                    <a:pt x="1553305" y="8715"/>
                  </a:lnTo>
                  <a:lnTo>
                    <a:pt x="1510157" y="0"/>
                  </a:lnTo>
                  <a:close/>
                </a:path>
              </a:pathLst>
            </a:custGeom>
            <a:solidFill>
              <a:srgbClr val="0084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7335139" y="2722879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增加部门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93635" y="4305808"/>
            <a:ext cx="1621155" cy="665480"/>
          </a:xfrm>
          <a:custGeom>
            <a:avLst/>
            <a:gdLst/>
            <a:ahLst/>
            <a:cxnLst/>
            <a:rect l="l" t="t" r="r" b="b"/>
            <a:pathLst>
              <a:path w="1621154" h="665479">
                <a:moveTo>
                  <a:pt x="1510157" y="0"/>
                </a:moveTo>
                <a:lnTo>
                  <a:pt x="110871" y="0"/>
                </a:lnTo>
                <a:lnTo>
                  <a:pt x="67722" y="8715"/>
                </a:lnTo>
                <a:lnTo>
                  <a:pt x="32480" y="32480"/>
                </a:lnTo>
                <a:lnTo>
                  <a:pt x="8715" y="67722"/>
                </a:lnTo>
                <a:lnTo>
                  <a:pt x="0" y="110871"/>
                </a:lnTo>
                <a:lnTo>
                  <a:pt x="0" y="554228"/>
                </a:lnTo>
                <a:lnTo>
                  <a:pt x="8715" y="597356"/>
                </a:lnTo>
                <a:lnTo>
                  <a:pt x="32480" y="632555"/>
                </a:lnTo>
                <a:lnTo>
                  <a:pt x="67722" y="656276"/>
                </a:lnTo>
                <a:lnTo>
                  <a:pt x="110871" y="664972"/>
                </a:lnTo>
                <a:lnTo>
                  <a:pt x="1510157" y="664972"/>
                </a:lnTo>
                <a:lnTo>
                  <a:pt x="1553305" y="656276"/>
                </a:lnTo>
                <a:lnTo>
                  <a:pt x="1588547" y="632555"/>
                </a:lnTo>
                <a:lnTo>
                  <a:pt x="1612312" y="597356"/>
                </a:lnTo>
                <a:lnTo>
                  <a:pt x="1621028" y="554228"/>
                </a:lnTo>
                <a:lnTo>
                  <a:pt x="1621028" y="110871"/>
                </a:lnTo>
                <a:lnTo>
                  <a:pt x="1612312" y="67722"/>
                </a:lnTo>
                <a:lnTo>
                  <a:pt x="1588547" y="32480"/>
                </a:lnTo>
                <a:lnTo>
                  <a:pt x="1553305" y="8715"/>
                </a:lnTo>
                <a:lnTo>
                  <a:pt x="1510157" y="0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335139" y="4480305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增加人员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93635" y="3427476"/>
            <a:ext cx="1621155" cy="665480"/>
          </a:xfrm>
          <a:custGeom>
            <a:avLst/>
            <a:gdLst/>
            <a:ahLst/>
            <a:cxnLst/>
            <a:rect l="l" t="t" r="r" b="b"/>
            <a:pathLst>
              <a:path w="1621154" h="665479">
                <a:moveTo>
                  <a:pt x="1510157" y="0"/>
                </a:moveTo>
                <a:lnTo>
                  <a:pt x="110871" y="0"/>
                </a:lnTo>
                <a:lnTo>
                  <a:pt x="67722" y="8695"/>
                </a:lnTo>
                <a:lnTo>
                  <a:pt x="32480" y="32416"/>
                </a:lnTo>
                <a:lnTo>
                  <a:pt x="8715" y="67615"/>
                </a:lnTo>
                <a:lnTo>
                  <a:pt x="0" y="110744"/>
                </a:lnTo>
                <a:lnTo>
                  <a:pt x="0" y="554101"/>
                </a:lnTo>
                <a:lnTo>
                  <a:pt x="8715" y="597249"/>
                </a:lnTo>
                <a:lnTo>
                  <a:pt x="32480" y="632491"/>
                </a:lnTo>
                <a:lnTo>
                  <a:pt x="67722" y="656256"/>
                </a:lnTo>
                <a:lnTo>
                  <a:pt x="110871" y="664972"/>
                </a:lnTo>
                <a:lnTo>
                  <a:pt x="1510157" y="664972"/>
                </a:lnTo>
                <a:lnTo>
                  <a:pt x="1553305" y="656256"/>
                </a:lnTo>
                <a:lnTo>
                  <a:pt x="1588547" y="632491"/>
                </a:lnTo>
                <a:lnTo>
                  <a:pt x="1612312" y="597249"/>
                </a:lnTo>
                <a:lnTo>
                  <a:pt x="1621028" y="554101"/>
                </a:lnTo>
                <a:lnTo>
                  <a:pt x="1621028" y="110744"/>
                </a:lnTo>
                <a:lnTo>
                  <a:pt x="1612312" y="67615"/>
                </a:lnTo>
                <a:lnTo>
                  <a:pt x="1588547" y="32416"/>
                </a:lnTo>
                <a:lnTo>
                  <a:pt x="1553305" y="8695"/>
                </a:lnTo>
                <a:lnTo>
                  <a:pt x="1510157" y="0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335139" y="3601973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移除部门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42451" y="2568194"/>
            <a:ext cx="1621155" cy="665480"/>
          </a:xfrm>
          <a:custGeom>
            <a:avLst/>
            <a:gdLst/>
            <a:ahLst/>
            <a:cxnLst/>
            <a:rect l="l" t="t" r="r" b="b"/>
            <a:pathLst>
              <a:path w="1621154" h="665480">
                <a:moveTo>
                  <a:pt x="1510156" y="0"/>
                </a:moveTo>
                <a:lnTo>
                  <a:pt x="110871" y="0"/>
                </a:lnTo>
                <a:lnTo>
                  <a:pt x="67722" y="8715"/>
                </a:lnTo>
                <a:lnTo>
                  <a:pt x="32480" y="32480"/>
                </a:lnTo>
                <a:lnTo>
                  <a:pt x="8715" y="67722"/>
                </a:lnTo>
                <a:lnTo>
                  <a:pt x="0" y="110870"/>
                </a:lnTo>
                <a:lnTo>
                  <a:pt x="0" y="554227"/>
                </a:lnTo>
                <a:lnTo>
                  <a:pt x="8715" y="597356"/>
                </a:lnTo>
                <a:lnTo>
                  <a:pt x="32480" y="632555"/>
                </a:lnTo>
                <a:lnTo>
                  <a:pt x="67722" y="656276"/>
                </a:lnTo>
                <a:lnTo>
                  <a:pt x="110871" y="664971"/>
                </a:lnTo>
                <a:lnTo>
                  <a:pt x="1510156" y="664971"/>
                </a:lnTo>
                <a:lnTo>
                  <a:pt x="1553305" y="656276"/>
                </a:lnTo>
                <a:lnTo>
                  <a:pt x="1588547" y="632555"/>
                </a:lnTo>
                <a:lnTo>
                  <a:pt x="1612312" y="597356"/>
                </a:lnTo>
                <a:lnTo>
                  <a:pt x="1621027" y="554227"/>
                </a:lnTo>
                <a:lnTo>
                  <a:pt x="1621027" y="110870"/>
                </a:lnTo>
                <a:lnTo>
                  <a:pt x="1612312" y="67722"/>
                </a:lnTo>
                <a:lnTo>
                  <a:pt x="1588547" y="32480"/>
                </a:lnTo>
                <a:lnTo>
                  <a:pt x="1553305" y="8715"/>
                </a:lnTo>
                <a:lnTo>
                  <a:pt x="1510156" y="0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284334" y="2742438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移除人员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42451" y="3399409"/>
            <a:ext cx="1621155" cy="665480"/>
          </a:xfrm>
          <a:custGeom>
            <a:avLst/>
            <a:gdLst/>
            <a:ahLst/>
            <a:cxnLst/>
            <a:rect l="l" t="t" r="r" b="b"/>
            <a:pathLst>
              <a:path w="1621154" h="665479">
                <a:moveTo>
                  <a:pt x="1510156" y="0"/>
                </a:moveTo>
                <a:lnTo>
                  <a:pt x="110871" y="0"/>
                </a:lnTo>
                <a:lnTo>
                  <a:pt x="67722" y="8715"/>
                </a:lnTo>
                <a:lnTo>
                  <a:pt x="32480" y="32480"/>
                </a:lnTo>
                <a:lnTo>
                  <a:pt x="8715" y="67722"/>
                </a:lnTo>
                <a:lnTo>
                  <a:pt x="0" y="110870"/>
                </a:lnTo>
                <a:lnTo>
                  <a:pt x="0" y="554227"/>
                </a:lnTo>
                <a:lnTo>
                  <a:pt x="8715" y="597356"/>
                </a:lnTo>
                <a:lnTo>
                  <a:pt x="32480" y="632555"/>
                </a:lnTo>
                <a:lnTo>
                  <a:pt x="67722" y="656276"/>
                </a:lnTo>
                <a:lnTo>
                  <a:pt x="110871" y="664971"/>
                </a:lnTo>
                <a:lnTo>
                  <a:pt x="1510156" y="664971"/>
                </a:lnTo>
                <a:lnTo>
                  <a:pt x="1553305" y="656276"/>
                </a:lnTo>
                <a:lnTo>
                  <a:pt x="1588547" y="632555"/>
                </a:lnTo>
                <a:lnTo>
                  <a:pt x="1612312" y="597356"/>
                </a:lnTo>
                <a:lnTo>
                  <a:pt x="1621027" y="554227"/>
                </a:lnTo>
                <a:lnTo>
                  <a:pt x="1621027" y="110870"/>
                </a:lnTo>
                <a:lnTo>
                  <a:pt x="1612312" y="67722"/>
                </a:lnTo>
                <a:lnTo>
                  <a:pt x="1588547" y="32480"/>
                </a:lnTo>
                <a:lnTo>
                  <a:pt x="1553305" y="8715"/>
                </a:lnTo>
                <a:lnTo>
                  <a:pt x="1510156" y="0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284334" y="3573907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创建群组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42451" y="4305808"/>
            <a:ext cx="1621155" cy="665480"/>
          </a:xfrm>
          <a:custGeom>
            <a:avLst/>
            <a:gdLst/>
            <a:ahLst/>
            <a:cxnLst/>
            <a:rect l="l" t="t" r="r" b="b"/>
            <a:pathLst>
              <a:path w="1621154" h="665479">
                <a:moveTo>
                  <a:pt x="1510156" y="0"/>
                </a:moveTo>
                <a:lnTo>
                  <a:pt x="110871" y="0"/>
                </a:lnTo>
                <a:lnTo>
                  <a:pt x="67722" y="8715"/>
                </a:lnTo>
                <a:lnTo>
                  <a:pt x="32480" y="32480"/>
                </a:lnTo>
                <a:lnTo>
                  <a:pt x="8715" y="67722"/>
                </a:lnTo>
                <a:lnTo>
                  <a:pt x="0" y="110871"/>
                </a:lnTo>
                <a:lnTo>
                  <a:pt x="0" y="554228"/>
                </a:lnTo>
                <a:lnTo>
                  <a:pt x="8715" y="597356"/>
                </a:lnTo>
                <a:lnTo>
                  <a:pt x="32480" y="632555"/>
                </a:lnTo>
                <a:lnTo>
                  <a:pt x="67722" y="656276"/>
                </a:lnTo>
                <a:lnTo>
                  <a:pt x="110871" y="664972"/>
                </a:lnTo>
                <a:lnTo>
                  <a:pt x="1510156" y="664972"/>
                </a:lnTo>
                <a:lnTo>
                  <a:pt x="1553305" y="656276"/>
                </a:lnTo>
                <a:lnTo>
                  <a:pt x="1588547" y="632555"/>
                </a:lnTo>
                <a:lnTo>
                  <a:pt x="1612312" y="597356"/>
                </a:lnTo>
                <a:lnTo>
                  <a:pt x="1621027" y="554228"/>
                </a:lnTo>
                <a:lnTo>
                  <a:pt x="1621027" y="110871"/>
                </a:lnTo>
                <a:lnTo>
                  <a:pt x="1612312" y="67722"/>
                </a:lnTo>
                <a:lnTo>
                  <a:pt x="1588547" y="32480"/>
                </a:lnTo>
                <a:lnTo>
                  <a:pt x="1553305" y="8715"/>
                </a:lnTo>
                <a:lnTo>
                  <a:pt x="1510156" y="0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9055734" y="4480305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更新群组人员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974840" y="1947798"/>
            <a:ext cx="1165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0000"/>
                </a:solidFill>
              </a:rPr>
              <a:t>API</a:t>
            </a:r>
            <a:r>
              <a:rPr spc="-25" dirty="0">
                <a:solidFill>
                  <a:srgbClr val="000000"/>
                </a:solidFill>
              </a:rPr>
              <a:t>接口</a:t>
            </a:r>
            <a:endParaRPr spc="-25" dirty="0">
              <a:solidFill>
                <a:srgbClr val="000000"/>
              </a:solidFill>
            </a:endParaRPr>
          </a:p>
        </p:txBody>
      </p:sp>
      <p:pic>
        <p:nvPicPr>
          <p:cNvPr id="21" name="图片 20" descr="个人消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2565" y="1143635"/>
            <a:ext cx="3651885" cy="47523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52476"/>
            <a:ext cx="1043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FFFFFF"/>
                </a:solidFill>
              </a:rPr>
              <a:t>企业互联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3007360" y="1669414"/>
            <a:ext cx="7682865" cy="1633220"/>
            <a:chOff x="3007360" y="1669414"/>
            <a:chExt cx="7682865" cy="1633220"/>
          </a:xfrm>
        </p:grpSpPr>
        <p:sp>
          <p:nvSpPr>
            <p:cNvPr id="4" name="object 4"/>
            <p:cNvSpPr/>
            <p:nvPr/>
          </p:nvSpPr>
          <p:spPr>
            <a:xfrm>
              <a:off x="3013710" y="1675764"/>
              <a:ext cx="7670165" cy="1620520"/>
            </a:xfrm>
            <a:custGeom>
              <a:avLst/>
              <a:gdLst/>
              <a:ahLst/>
              <a:cxnLst/>
              <a:rect l="l" t="t" r="r" b="b"/>
              <a:pathLst>
                <a:path w="7670165" h="1620520">
                  <a:moveTo>
                    <a:pt x="7670165" y="0"/>
                  </a:moveTo>
                  <a:lnTo>
                    <a:pt x="0" y="0"/>
                  </a:lnTo>
                  <a:lnTo>
                    <a:pt x="0" y="1620012"/>
                  </a:lnTo>
                  <a:lnTo>
                    <a:pt x="7670165" y="1620012"/>
                  </a:lnTo>
                  <a:lnTo>
                    <a:pt x="7670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013710" y="1675764"/>
              <a:ext cx="7670165" cy="1620520"/>
            </a:xfrm>
            <a:custGeom>
              <a:avLst/>
              <a:gdLst/>
              <a:ahLst/>
              <a:cxnLst/>
              <a:rect l="l" t="t" r="r" b="b"/>
              <a:pathLst>
                <a:path w="7670165" h="1620520">
                  <a:moveTo>
                    <a:pt x="0" y="1620012"/>
                  </a:moveTo>
                  <a:lnTo>
                    <a:pt x="7670165" y="1620012"/>
                  </a:lnTo>
                  <a:lnTo>
                    <a:pt x="7670165" y="0"/>
                  </a:lnTo>
                  <a:lnTo>
                    <a:pt x="0" y="0"/>
                  </a:lnTo>
                  <a:lnTo>
                    <a:pt x="0" y="1620012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430015" y="1968855"/>
            <a:ext cx="4584065" cy="98615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4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15" dirty="0">
                <a:solidFill>
                  <a:srgbClr val="3A3838"/>
                </a:solidFill>
                <a:latin typeface="微软雅黑" panose="020B0503020204020204" charset="-122"/>
                <a:cs typeface="微软雅黑" panose="020B0503020204020204" charset="-122"/>
              </a:rPr>
              <a:t>集团企业内部有多家独立的法人公司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20" dirty="0">
                <a:solidFill>
                  <a:srgbClr val="3A3838"/>
                </a:solidFill>
                <a:latin typeface="微软雅黑" panose="020B0503020204020204" charset="-122"/>
                <a:cs typeface="微软雅黑" panose="020B0503020204020204" charset="-122"/>
              </a:rPr>
              <a:t>各个法人公司独立部署有度即时通，独立运维使用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25" dirty="0">
                <a:solidFill>
                  <a:srgbClr val="3A3838"/>
                </a:solidFill>
                <a:latin typeface="微软雅黑" panose="020B0503020204020204" charset="-122"/>
                <a:cs typeface="微软雅黑" panose="020B0503020204020204" charset="-122"/>
              </a:rPr>
              <a:t>通过配置企业互联，实现集团内部各公司间的即时通讯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57630" y="3887470"/>
            <a:ext cx="9332595" cy="1632585"/>
            <a:chOff x="1357630" y="3887470"/>
            <a:chExt cx="9332595" cy="1632585"/>
          </a:xfrm>
        </p:grpSpPr>
        <p:sp>
          <p:nvSpPr>
            <p:cNvPr id="8" name="object 8"/>
            <p:cNvSpPr/>
            <p:nvPr/>
          </p:nvSpPr>
          <p:spPr>
            <a:xfrm>
              <a:off x="3013709" y="3893820"/>
              <a:ext cx="7670165" cy="1619885"/>
            </a:xfrm>
            <a:custGeom>
              <a:avLst/>
              <a:gdLst/>
              <a:ahLst/>
              <a:cxnLst/>
              <a:rect l="l" t="t" r="r" b="b"/>
              <a:pathLst>
                <a:path w="7670165" h="1619885">
                  <a:moveTo>
                    <a:pt x="7670165" y="0"/>
                  </a:moveTo>
                  <a:lnTo>
                    <a:pt x="0" y="0"/>
                  </a:lnTo>
                  <a:lnTo>
                    <a:pt x="0" y="1619884"/>
                  </a:lnTo>
                  <a:lnTo>
                    <a:pt x="7670165" y="1619884"/>
                  </a:lnTo>
                  <a:lnTo>
                    <a:pt x="7670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013709" y="3893820"/>
              <a:ext cx="7670165" cy="1619885"/>
            </a:xfrm>
            <a:custGeom>
              <a:avLst/>
              <a:gdLst/>
              <a:ahLst/>
              <a:cxnLst/>
              <a:rect l="l" t="t" r="r" b="b"/>
              <a:pathLst>
                <a:path w="7670165" h="1619885">
                  <a:moveTo>
                    <a:pt x="0" y="1619884"/>
                  </a:moveTo>
                  <a:lnTo>
                    <a:pt x="7670165" y="1619884"/>
                  </a:lnTo>
                  <a:lnTo>
                    <a:pt x="7670165" y="0"/>
                  </a:lnTo>
                  <a:lnTo>
                    <a:pt x="0" y="0"/>
                  </a:lnTo>
                  <a:lnTo>
                    <a:pt x="0" y="1619884"/>
                  </a:lnTo>
                  <a:close/>
                </a:path>
              </a:pathLst>
            </a:custGeom>
            <a:ln w="12699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63980" y="3893820"/>
              <a:ext cx="1724025" cy="1619885"/>
            </a:xfrm>
            <a:custGeom>
              <a:avLst/>
              <a:gdLst/>
              <a:ahLst/>
              <a:cxnLst/>
              <a:rect l="l" t="t" r="r" b="b"/>
              <a:pathLst>
                <a:path w="1724025" h="1619885">
                  <a:moveTo>
                    <a:pt x="1724025" y="0"/>
                  </a:moveTo>
                  <a:lnTo>
                    <a:pt x="173989" y="0"/>
                  </a:lnTo>
                  <a:lnTo>
                    <a:pt x="127720" y="6211"/>
                  </a:lnTo>
                  <a:lnTo>
                    <a:pt x="86153" y="23744"/>
                  </a:lnTo>
                  <a:lnTo>
                    <a:pt x="50942" y="50942"/>
                  </a:lnTo>
                  <a:lnTo>
                    <a:pt x="23744" y="86153"/>
                  </a:lnTo>
                  <a:lnTo>
                    <a:pt x="6211" y="127720"/>
                  </a:lnTo>
                  <a:lnTo>
                    <a:pt x="0" y="173989"/>
                  </a:lnTo>
                  <a:lnTo>
                    <a:pt x="0" y="1445894"/>
                  </a:lnTo>
                  <a:lnTo>
                    <a:pt x="6211" y="1492164"/>
                  </a:lnTo>
                  <a:lnTo>
                    <a:pt x="23744" y="1533731"/>
                  </a:lnTo>
                  <a:lnTo>
                    <a:pt x="50942" y="1568942"/>
                  </a:lnTo>
                  <a:lnTo>
                    <a:pt x="86153" y="1596140"/>
                  </a:lnTo>
                  <a:lnTo>
                    <a:pt x="127720" y="1613673"/>
                  </a:lnTo>
                  <a:lnTo>
                    <a:pt x="173989" y="1619884"/>
                  </a:lnTo>
                  <a:lnTo>
                    <a:pt x="1724025" y="1619884"/>
                  </a:lnTo>
                  <a:lnTo>
                    <a:pt x="1724025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363980" y="3893820"/>
              <a:ext cx="1724025" cy="1619885"/>
            </a:xfrm>
            <a:custGeom>
              <a:avLst/>
              <a:gdLst/>
              <a:ahLst/>
              <a:cxnLst/>
              <a:rect l="l" t="t" r="r" b="b"/>
              <a:pathLst>
                <a:path w="1724025" h="1619885">
                  <a:moveTo>
                    <a:pt x="0" y="1445894"/>
                  </a:moveTo>
                  <a:lnTo>
                    <a:pt x="0" y="173989"/>
                  </a:lnTo>
                  <a:lnTo>
                    <a:pt x="6211" y="127720"/>
                  </a:lnTo>
                  <a:lnTo>
                    <a:pt x="23744" y="86153"/>
                  </a:lnTo>
                  <a:lnTo>
                    <a:pt x="50942" y="50942"/>
                  </a:lnTo>
                  <a:lnTo>
                    <a:pt x="86153" y="23744"/>
                  </a:lnTo>
                  <a:lnTo>
                    <a:pt x="127720" y="6211"/>
                  </a:lnTo>
                  <a:lnTo>
                    <a:pt x="173989" y="0"/>
                  </a:lnTo>
                  <a:lnTo>
                    <a:pt x="1724025" y="0"/>
                  </a:lnTo>
                  <a:lnTo>
                    <a:pt x="1724025" y="1619884"/>
                  </a:lnTo>
                  <a:lnTo>
                    <a:pt x="173989" y="1619884"/>
                  </a:lnTo>
                  <a:lnTo>
                    <a:pt x="127720" y="1613673"/>
                  </a:lnTo>
                  <a:lnTo>
                    <a:pt x="86153" y="1596140"/>
                  </a:lnTo>
                  <a:lnTo>
                    <a:pt x="50942" y="1568942"/>
                  </a:lnTo>
                  <a:lnTo>
                    <a:pt x="23744" y="1533731"/>
                  </a:lnTo>
                  <a:lnTo>
                    <a:pt x="6211" y="1492164"/>
                  </a:lnTo>
                  <a:lnTo>
                    <a:pt x="0" y="1445894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668017" y="4545838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F3863"/>
                </a:solidFill>
                <a:latin typeface="微软雅黑" panose="020B0503020204020204" charset="-122"/>
                <a:cs typeface="微软雅黑" panose="020B0503020204020204" charset="-122"/>
              </a:rPr>
              <a:t>生态链协作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358011" y="1669414"/>
            <a:ext cx="1736089" cy="1633220"/>
            <a:chOff x="1358011" y="1669414"/>
            <a:chExt cx="1736089" cy="1633220"/>
          </a:xfrm>
        </p:grpSpPr>
        <p:sp>
          <p:nvSpPr>
            <p:cNvPr id="14" name="object 14"/>
            <p:cNvSpPr/>
            <p:nvPr/>
          </p:nvSpPr>
          <p:spPr>
            <a:xfrm>
              <a:off x="1364361" y="1675764"/>
              <a:ext cx="1723389" cy="1620520"/>
            </a:xfrm>
            <a:custGeom>
              <a:avLst/>
              <a:gdLst/>
              <a:ahLst/>
              <a:cxnLst/>
              <a:rect l="l" t="t" r="r" b="b"/>
              <a:pathLst>
                <a:path w="1723389" h="1620520">
                  <a:moveTo>
                    <a:pt x="1723389" y="0"/>
                  </a:moveTo>
                  <a:lnTo>
                    <a:pt x="136397" y="0"/>
                  </a:lnTo>
                  <a:lnTo>
                    <a:pt x="93293" y="6956"/>
                  </a:lnTo>
                  <a:lnTo>
                    <a:pt x="55851" y="26330"/>
                  </a:lnTo>
                  <a:lnTo>
                    <a:pt x="26322" y="55878"/>
                  </a:lnTo>
                  <a:lnTo>
                    <a:pt x="6955" y="93358"/>
                  </a:lnTo>
                  <a:lnTo>
                    <a:pt x="0" y="136525"/>
                  </a:lnTo>
                  <a:lnTo>
                    <a:pt x="0" y="1483487"/>
                  </a:lnTo>
                  <a:lnTo>
                    <a:pt x="6955" y="1526653"/>
                  </a:lnTo>
                  <a:lnTo>
                    <a:pt x="26322" y="1564133"/>
                  </a:lnTo>
                  <a:lnTo>
                    <a:pt x="55851" y="1593681"/>
                  </a:lnTo>
                  <a:lnTo>
                    <a:pt x="93293" y="1613055"/>
                  </a:lnTo>
                  <a:lnTo>
                    <a:pt x="136397" y="1620012"/>
                  </a:lnTo>
                  <a:lnTo>
                    <a:pt x="1723389" y="1620012"/>
                  </a:lnTo>
                  <a:lnTo>
                    <a:pt x="1723389" y="0"/>
                  </a:lnTo>
                  <a:close/>
                </a:path>
              </a:pathLst>
            </a:custGeom>
            <a:solidFill>
              <a:srgbClr val="EBF4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364361" y="1675764"/>
              <a:ext cx="1723389" cy="1620520"/>
            </a:xfrm>
            <a:custGeom>
              <a:avLst/>
              <a:gdLst/>
              <a:ahLst/>
              <a:cxnLst/>
              <a:rect l="l" t="t" r="r" b="b"/>
              <a:pathLst>
                <a:path w="1723389" h="1620520">
                  <a:moveTo>
                    <a:pt x="0" y="1483487"/>
                  </a:moveTo>
                  <a:lnTo>
                    <a:pt x="0" y="136525"/>
                  </a:lnTo>
                  <a:lnTo>
                    <a:pt x="6955" y="93358"/>
                  </a:lnTo>
                  <a:lnTo>
                    <a:pt x="26322" y="55878"/>
                  </a:lnTo>
                  <a:lnTo>
                    <a:pt x="55851" y="26330"/>
                  </a:lnTo>
                  <a:lnTo>
                    <a:pt x="93293" y="6956"/>
                  </a:lnTo>
                  <a:lnTo>
                    <a:pt x="136397" y="0"/>
                  </a:lnTo>
                  <a:lnTo>
                    <a:pt x="1723389" y="0"/>
                  </a:lnTo>
                  <a:lnTo>
                    <a:pt x="1723389" y="1620012"/>
                  </a:lnTo>
                  <a:lnTo>
                    <a:pt x="136397" y="1620012"/>
                  </a:lnTo>
                  <a:lnTo>
                    <a:pt x="93293" y="1613055"/>
                  </a:lnTo>
                  <a:lnTo>
                    <a:pt x="55851" y="1593681"/>
                  </a:lnTo>
                  <a:lnTo>
                    <a:pt x="26322" y="1564133"/>
                  </a:lnTo>
                  <a:lnTo>
                    <a:pt x="6955" y="1526653"/>
                  </a:lnTo>
                  <a:lnTo>
                    <a:pt x="0" y="1483487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1547875" y="2327275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F3863"/>
                </a:solidFill>
                <a:latin typeface="微软雅黑" panose="020B0503020204020204" charset="-122"/>
                <a:cs typeface="微软雅黑" panose="020B0503020204020204" charset="-122"/>
              </a:rPr>
              <a:t>集团内部通讯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30015" y="4181404"/>
            <a:ext cx="5473700" cy="98679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45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25" dirty="0">
                <a:solidFill>
                  <a:srgbClr val="3A3838"/>
                </a:solidFill>
                <a:latin typeface="微软雅黑" panose="020B0503020204020204" charset="-122"/>
                <a:cs typeface="微软雅黑" panose="020B0503020204020204" charset="-122"/>
              </a:rPr>
              <a:t>企业具有众多的上下游合作企业，比如客户、供应商、服务公司等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20" dirty="0">
                <a:solidFill>
                  <a:srgbClr val="3A3838"/>
                </a:solidFill>
                <a:latin typeface="微软雅黑" panose="020B0503020204020204" charset="-122"/>
                <a:cs typeface="微软雅黑" panose="020B0503020204020204" charset="-122"/>
              </a:rPr>
              <a:t>生态链上各企业独立部署有度即时通，独立运维使用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20" dirty="0">
                <a:solidFill>
                  <a:srgbClr val="3A3838"/>
                </a:solidFill>
                <a:latin typeface="微软雅黑" panose="020B0503020204020204" charset="-122"/>
                <a:cs typeface="微软雅黑" panose="020B0503020204020204" charset="-122"/>
              </a:rPr>
              <a:t>通过配置企业互联，实现生态链上各公司间的即时通讯及业务协作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52476"/>
            <a:ext cx="1043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FFFFFF"/>
                </a:solidFill>
              </a:rPr>
              <a:t>企业互联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084275" y="1366774"/>
            <a:ext cx="2987675" cy="1501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微软雅黑" panose="020B0503020204020204" charset="-122"/>
                <a:cs typeface="微软雅黑" panose="020B0503020204020204" charset="-122"/>
              </a:rPr>
              <a:t>连接配置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2495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10" dirty="0">
                <a:latin typeface="微软雅黑" panose="020B0503020204020204" charset="-122"/>
                <a:cs typeface="微软雅黑" panose="020B0503020204020204" charset="-122"/>
              </a:rPr>
              <a:t>配置一台中心服务器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互联企业配置与中心服务器的连接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10" dirty="0">
                <a:latin typeface="微软雅黑" panose="020B0503020204020204" charset="-122"/>
                <a:cs typeface="微软雅黑" panose="020B0503020204020204" charset="-122"/>
              </a:rPr>
              <a:t>实现不同企业之间的互联互通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275" y="4467225"/>
            <a:ext cx="3166745" cy="162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微软雅黑" panose="020B0503020204020204" charset="-122"/>
                <a:cs typeface="微软雅黑" panose="020B0503020204020204" charset="-122"/>
              </a:rPr>
              <a:t>集群可见性设置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346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10" dirty="0">
                <a:latin typeface="微软雅黑" panose="020B0503020204020204" charset="-122"/>
                <a:cs typeface="微软雅黑" panose="020B0503020204020204" charset="-122"/>
              </a:rPr>
              <a:t>各企业设置对外共享的组织架构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15" dirty="0">
                <a:latin typeface="微软雅黑" panose="020B0503020204020204" charset="-122"/>
                <a:cs typeface="微软雅黑" panose="020B0503020204020204" charset="-122"/>
              </a:rPr>
              <a:t>各企业设置查看外部组织架构的权限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10" dirty="0">
                <a:latin typeface="微软雅黑" panose="020B0503020204020204" charset="-122"/>
                <a:cs typeface="微软雅黑" panose="020B0503020204020204" charset="-122"/>
              </a:rPr>
              <a:t>实现企业互联互通的可见性区隔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b="30907"/>
          <a:stretch>
            <a:fillRect/>
          </a:stretch>
        </p:blipFill>
        <p:spPr>
          <a:xfrm>
            <a:off x="4419600" y="4191000"/>
            <a:ext cx="6647180" cy="24295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914400"/>
            <a:ext cx="6198870" cy="2989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974" y="270764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</a:rPr>
              <a:t>产品特性介绍</a:t>
            </a:r>
            <a:endParaRPr sz="1800"/>
          </a:p>
        </p:txBody>
      </p:sp>
      <p:sp>
        <p:nvSpPr>
          <p:cNvPr id="3" name="object 3"/>
          <p:cNvSpPr txBox="1"/>
          <p:nvPr>
            <p:custDataLst>
              <p:tags r:id="rId1"/>
            </p:custDataLst>
          </p:nvPr>
        </p:nvSpPr>
        <p:spPr>
          <a:xfrm>
            <a:off x="640080" y="1651635"/>
            <a:ext cx="2195830" cy="575945"/>
          </a:xfrm>
          <a:prstGeom prst="rect">
            <a:avLst/>
          </a:prstGeom>
          <a:solidFill>
            <a:srgbClr val="006BD6"/>
          </a:solidFill>
        </p:spPr>
        <p:txBody>
          <a:bodyPr vert="horz" wrap="square" lIns="0" tIns="137160" rIns="0" bIns="0" rtlCol="0">
            <a:spAutoFit/>
          </a:bodyPr>
          <a:lstStyle/>
          <a:p>
            <a:pPr marL="411480">
              <a:lnSpc>
                <a:spcPct val="100000"/>
              </a:lnSpc>
              <a:spcBef>
                <a:spcPts val="1080"/>
              </a:spcBef>
            </a:pPr>
            <a:r>
              <a:rPr sz="1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国产信创支持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>
            <p:custDataLst>
              <p:tags r:id="rId2"/>
            </p:custDataLst>
          </p:nvPr>
        </p:nvSpPr>
        <p:spPr>
          <a:xfrm>
            <a:off x="718819" y="2329332"/>
            <a:ext cx="184975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600" spc="-30" dirty="0">
                <a:latin typeface="微软雅黑" panose="020B0503020204020204" charset="-122"/>
                <a:cs typeface="微软雅黑" panose="020B0503020204020204" charset="-122"/>
              </a:rPr>
              <a:t>全面支持国产操作系统，国</a:t>
            </a:r>
            <a:r>
              <a:rPr sz="1600" spc="-40" dirty="0">
                <a:latin typeface="微软雅黑" panose="020B0503020204020204" charset="-122"/>
                <a:cs typeface="微软雅黑" panose="020B0503020204020204" charset="-122"/>
              </a:rPr>
              <a:t>产芯片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>
            <p:custDataLst>
              <p:tags r:id="rId3"/>
            </p:custDataLst>
          </p:nvPr>
        </p:nvSpPr>
        <p:spPr>
          <a:xfrm>
            <a:off x="3446779" y="1651635"/>
            <a:ext cx="2195830" cy="575945"/>
          </a:xfrm>
          <a:prstGeom prst="rect">
            <a:avLst/>
          </a:prstGeom>
          <a:solidFill>
            <a:srgbClr val="006BD6"/>
          </a:solidFill>
        </p:spPr>
        <p:txBody>
          <a:bodyPr vert="horz" wrap="square" lIns="0" tIns="135890" rIns="0" bIns="0" rtlCol="0">
            <a:spAutoFit/>
          </a:bodyPr>
          <a:lstStyle/>
          <a:p>
            <a:pPr marL="297180">
              <a:lnSpc>
                <a:spcPct val="100000"/>
              </a:lnSpc>
              <a:spcBef>
                <a:spcPts val="1070"/>
              </a:spcBef>
            </a:pPr>
            <a:r>
              <a:rPr sz="1800" b="1" spc="-10" dirty="0">
                <a:solidFill>
                  <a:srgbClr val="FFFF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大组织架构支持</a:t>
            </a:r>
            <a:endParaRPr sz="1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6" name="object 6"/>
          <p:cNvSpPr txBox="1"/>
          <p:nvPr>
            <p:custDataLst>
              <p:tags r:id="rId4"/>
            </p:custDataLst>
          </p:nvPr>
        </p:nvSpPr>
        <p:spPr>
          <a:xfrm>
            <a:off x="3526028" y="2328522"/>
            <a:ext cx="2055495" cy="1123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5"/>
              </a:spcBef>
            </a:pPr>
            <a:r>
              <a:rPr sz="1600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为大型组织架构进行</a:t>
            </a:r>
            <a:r>
              <a:rPr sz="1600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 设计优化</a:t>
            </a:r>
            <a:r>
              <a:rPr sz="1600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（10</a:t>
            </a:r>
            <a:r>
              <a:rPr sz="1600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万帐号+</a:t>
            </a:r>
            <a:r>
              <a:rPr sz="1600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千万日消息处理能力</a:t>
            </a:r>
            <a:r>
              <a:rPr sz="1600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>
            <p:custDataLst>
              <p:tags r:id="rId5"/>
            </p:custDataLst>
          </p:nvPr>
        </p:nvSpPr>
        <p:spPr>
          <a:xfrm>
            <a:off x="6253479" y="1651635"/>
            <a:ext cx="2195830" cy="575945"/>
          </a:xfrm>
          <a:prstGeom prst="rect">
            <a:avLst/>
          </a:prstGeom>
          <a:solidFill>
            <a:srgbClr val="006BD6"/>
          </a:solidFill>
        </p:spPr>
        <p:txBody>
          <a:bodyPr vert="horz" wrap="square" lIns="0" tIns="135890" rIns="0" bIns="0" rtlCol="0">
            <a:spAutoFit/>
          </a:bodyPr>
          <a:lstStyle/>
          <a:p>
            <a:pPr marL="526415">
              <a:lnSpc>
                <a:spcPct val="100000"/>
              </a:lnSpc>
              <a:spcBef>
                <a:spcPts val="1070"/>
              </a:spcBef>
            </a:pPr>
            <a:r>
              <a:rPr sz="1800" b="1" spc="-10" dirty="0">
                <a:solidFill>
                  <a:srgbClr val="FFFF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全平台覆盖</a:t>
            </a:r>
            <a:endParaRPr sz="1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8" name="object 8"/>
          <p:cNvSpPr txBox="1"/>
          <p:nvPr>
            <p:custDataLst>
              <p:tags r:id="rId6"/>
            </p:custDataLst>
          </p:nvPr>
        </p:nvSpPr>
        <p:spPr>
          <a:xfrm>
            <a:off x="6253479" y="2227579"/>
            <a:ext cx="2520315" cy="1591310"/>
          </a:xfrm>
          <a:prstGeom prst="rect">
            <a:avLst/>
          </a:prstGeom>
          <a:solidFill>
            <a:srgbClr val="EBF4FA">
              <a:alpha val="19999"/>
            </a:srgbClr>
          </a:solidFill>
        </p:spPr>
        <p:txBody>
          <a:bodyPr vert="horz" wrap="square" lIns="0" tIns="114300" rIns="0" bIns="0" rtlCol="0">
            <a:spAutoFit/>
          </a:bodyPr>
          <a:lstStyle/>
          <a:p>
            <a:pPr marL="106680" marR="378460" algn="just">
              <a:lnSpc>
                <a:spcPct val="150000"/>
              </a:lnSpc>
              <a:spcBef>
                <a:spcPts val="900"/>
              </a:spcBef>
            </a:pP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客户端全平台覆盖：国</a:t>
            </a:r>
            <a:r>
              <a:rPr sz="1600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1600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Linux</a:t>
            </a:r>
            <a:r>
              <a:rPr sz="1600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Windows</a:t>
            </a:r>
            <a:r>
              <a:rPr sz="1600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、 </a:t>
            </a:r>
            <a:r>
              <a:rPr sz="1600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Mac</a:t>
            </a: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iOS</a:t>
            </a: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Android</a:t>
            </a:r>
            <a:r>
              <a:rPr lang="zh-CN" altLang="en-US" sz="1600" spc="-10" dirty="0">
                <a:solidFill>
                  <a:srgbClr val="252525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、</a:t>
            </a:r>
            <a:r>
              <a:rPr lang="en-US" altLang="zh-CN" sz="1600" spc="-10" dirty="0">
                <a:solidFill>
                  <a:srgbClr val="252525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HarmonyOS</a:t>
            </a:r>
            <a:endParaRPr lang="en-US" altLang="zh-CN" sz="1600" spc="-10" dirty="0">
              <a:solidFill>
                <a:srgbClr val="252525"/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>
            <p:custDataLst>
              <p:tags r:id="rId7"/>
            </p:custDataLst>
          </p:nvPr>
        </p:nvSpPr>
        <p:spPr>
          <a:xfrm>
            <a:off x="9060180" y="1651635"/>
            <a:ext cx="2195830" cy="575945"/>
          </a:xfrm>
          <a:prstGeom prst="rect">
            <a:avLst/>
          </a:prstGeom>
          <a:solidFill>
            <a:srgbClr val="006BD6"/>
          </a:solidFill>
        </p:spPr>
        <p:txBody>
          <a:bodyPr vert="horz" wrap="square" lIns="0" tIns="135890" rIns="0" bIns="0" rtlCol="0">
            <a:spAutoFit/>
          </a:bodyPr>
          <a:lstStyle/>
          <a:p>
            <a:pPr marL="298450">
              <a:lnSpc>
                <a:spcPct val="100000"/>
              </a:lnSpc>
              <a:spcBef>
                <a:spcPts val="1070"/>
              </a:spcBef>
            </a:pPr>
            <a:r>
              <a:rPr sz="1800" b="1" spc="-10" dirty="0">
                <a:solidFill>
                  <a:srgbClr val="FFFF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优秀的协同能力</a:t>
            </a:r>
            <a:endParaRPr sz="1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0" name="object 10"/>
          <p:cNvSpPr txBox="1"/>
          <p:nvPr>
            <p:custDataLst>
              <p:tags r:id="rId8"/>
            </p:custDataLst>
          </p:nvPr>
        </p:nvSpPr>
        <p:spPr>
          <a:xfrm>
            <a:off x="9154795" y="2411095"/>
            <a:ext cx="2115820" cy="824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r>
              <a:rPr sz="1600" spc="-30" dirty="0">
                <a:latin typeface="微软雅黑" panose="020B0503020204020204" charset="-122"/>
                <a:cs typeface="微软雅黑" panose="020B0503020204020204" charset="-122"/>
              </a:rPr>
              <a:t>提供</a:t>
            </a:r>
            <a:r>
              <a:rPr lang="zh-CN" altLang="en-US" sz="1600" spc="-30" dirty="0">
                <a:latin typeface="微软雅黑" panose="020B0503020204020204" charset="-122"/>
                <a:cs typeface="微软雅黑" panose="020B0503020204020204" charset="-122"/>
              </a:rPr>
              <a:t>知识库</a:t>
            </a:r>
            <a:r>
              <a:rPr sz="1600" spc="-30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1600" spc="-30" dirty="0">
                <a:latin typeface="微软雅黑" panose="020B0503020204020204" charset="-122"/>
                <a:cs typeface="微软雅黑" panose="020B0503020204020204" charset="-122"/>
              </a:rPr>
              <a:t>网盘、</a:t>
            </a:r>
            <a:r>
              <a:rPr sz="1600" spc="-30" dirty="0">
                <a:latin typeface="微软雅黑" panose="020B0503020204020204" charset="-122"/>
                <a:cs typeface="微软雅黑" panose="020B0503020204020204" charset="-122"/>
              </a:rPr>
              <a:t>工作汇报、打卡、待</a:t>
            </a:r>
            <a:r>
              <a:rPr sz="1600" spc="-35" dirty="0">
                <a:latin typeface="微软雅黑" panose="020B0503020204020204" charset="-122"/>
                <a:cs typeface="微软雅黑" panose="020B0503020204020204" charset="-122"/>
              </a:rPr>
              <a:t>办等功能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>
            <p:custDataLst>
              <p:tags r:id="rId9"/>
            </p:custDataLst>
          </p:nvPr>
        </p:nvSpPr>
        <p:spPr>
          <a:xfrm>
            <a:off x="654684" y="4021454"/>
            <a:ext cx="2195830" cy="575945"/>
          </a:xfrm>
          <a:prstGeom prst="rect">
            <a:avLst/>
          </a:prstGeom>
          <a:solidFill>
            <a:srgbClr val="006BD6"/>
          </a:solidFill>
        </p:spPr>
        <p:txBody>
          <a:bodyPr vert="horz" wrap="square" lIns="0" tIns="136525" rIns="0" bIns="0" rtlCol="0">
            <a:spAutoFit/>
          </a:bodyPr>
          <a:lstStyle/>
          <a:p>
            <a:pPr marL="411480">
              <a:lnSpc>
                <a:spcPct val="100000"/>
              </a:lnSpc>
              <a:spcBef>
                <a:spcPts val="1075"/>
              </a:spcBef>
            </a:pPr>
            <a:r>
              <a:rPr sz="1800" b="1" spc="-10" dirty="0">
                <a:solidFill>
                  <a:srgbClr val="FFFF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二次开发能力</a:t>
            </a:r>
            <a:endParaRPr sz="1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2" name="object 12"/>
          <p:cNvSpPr txBox="1"/>
          <p:nvPr>
            <p:custDataLst>
              <p:tags r:id="rId10"/>
            </p:custDataLst>
          </p:nvPr>
        </p:nvSpPr>
        <p:spPr>
          <a:xfrm>
            <a:off x="718819" y="4761382"/>
            <a:ext cx="205549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spc="-30" dirty="0">
                <a:latin typeface="微软雅黑" panose="020B0503020204020204" charset="-122"/>
                <a:cs typeface="微软雅黑" panose="020B0503020204020204" charset="-122"/>
              </a:rPr>
              <a:t>丰富的集成开发接口，支持通讯录同步、消</a:t>
            </a:r>
            <a:r>
              <a:rPr sz="1600" spc="-5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30" dirty="0">
                <a:latin typeface="微软雅黑" panose="020B0503020204020204" charset="-122"/>
                <a:cs typeface="微软雅黑" panose="020B0503020204020204" charset="-122"/>
              </a:rPr>
              <a:t>息推送、及聊天功能扩</a:t>
            </a:r>
            <a:r>
              <a:rPr sz="1600" spc="-50" dirty="0">
                <a:latin typeface="微软雅黑" panose="020B0503020204020204" charset="-122"/>
                <a:cs typeface="微软雅黑" panose="020B0503020204020204" charset="-122"/>
              </a:rPr>
              <a:t>展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>
            <p:custDataLst>
              <p:tags r:id="rId11"/>
            </p:custDataLst>
          </p:nvPr>
        </p:nvSpPr>
        <p:spPr>
          <a:xfrm>
            <a:off x="3461384" y="4021454"/>
            <a:ext cx="2195830" cy="575945"/>
          </a:xfrm>
          <a:prstGeom prst="rect">
            <a:avLst/>
          </a:prstGeom>
          <a:solidFill>
            <a:srgbClr val="006BD6"/>
          </a:solidFill>
        </p:spPr>
        <p:txBody>
          <a:bodyPr vert="horz" wrap="square" lIns="0" tIns="136525" rIns="0" bIns="0" rtlCol="0">
            <a:spAutoFit/>
          </a:bodyPr>
          <a:lstStyle/>
          <a:p>
            <a:pPr marL="411480">
              <a:lnSpc>
                <a:spcPct val="100000"/>
              </a:lnSpc>
              <a:spcBef>
                <a:spcPts val="1075"/>
              </a:spcBef>
            </a:pPr>
            <a:r>
              <a:rPr sz="1800" b="1" spc="-10" dirty="0">
                <a:solidFill>
                  <a:srgbClr val="FFFF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统一工作门户</a:t>
            </a:r>
            <a:endParaRPr sz="1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4" name="object 14"/>
          <p:cNvSpPr txBox="1"/>
          <p:nvPr>
            <p:custDataLst>
              <p:tags r:id="rId12"/>
            </p:custDataLst>
          </p:nvPr>
        </p:nvSpPr>
        <p:spPr>
          <a:xfrm>
            <a:off x="3540633" y="4761382"/>
            <a:ext cx="20554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搭建统一的工作门户，规范员工的使用习惯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>
            <p:custDataLst>
              <p:tags r:id="rId13"/>
            </p:custDataLst>
          </p:nvPr>
        </p:nvSpPr>
        <p:spPr>
          <a:xfrm>
            <a:off x="6268084" y="4021454"/>
            <a:ext cx="2195830" cy="575945"/>
          </a:xfrm>
          <a:prstGeom prst="rect">
            <a:avLst/>
          </a:prstGeom>
          <a:solidFill>
            <a:srgbClr val="006BD6"/>
          </a:solidFill>
        </p:spPr>
        <p:txBody>
          <a:bodyPr vert="horz" wrap="square" lIns="0" tIns="136525" rIns="0" bIns="0" rtlCol="0">
            <a:spAutoFit/>
          </a:bodyPr>
          <a:lstStyle/>
          <a:p>
            <a:pPr marL="526415">
              <a:lnSpc>
                <a:spcPct val="100000"/>
              </a:lnSpc>
              <a:spcBef>
                <a:spcPts val="1075"/>
              </a:spcBef>
            </a:pPr>
            <a:r>
              <a:rPr sz="1800" b="1" spc="-10" dirty="0">
                <a:solidFill>
                  <a:srgbClr val="FFFF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私有化部署</a:t>
            </a:r>
            <a:endParaRPr sz="1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6" name="object 16"/>
          <p:cNvSpPr txBox="1"/>
          <p:nvPr>
            <p:custDataLst>
              <p:tags r:id="rId14"/>
            </p:custDataLst>
          </p:nvPr>
        </p:nvSpPr>
        <p:spPr>
          <a:xfrm>
            <a:off x="6228080" y="4761230"/>
            <a:ext cx="2313940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私有化部署方案，可根据客户需要部署</a:t>
            </a:r>
            <a:r>
              <a:rPr lang="zh-CN" altLang="en-US"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1600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Windows</a:t>
            </a:r>
            <a:r>
              <a:rPr sz="1600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或</a:t>
            </a:r>
            <a:r>
              <a:rPr sz="1600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Linux</a:t>
            </a:r>
            <a:r>
              <a:rPr sz="1600" spc="-4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平台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>
            <p:custDataLst>
              <p:tags r:id="rId15"/>
            </p:custDataLst>
          </p:nvPr>
        </p:nvSpPr>
        <p:spPr>
          <a:xfrm>
            <a:off x="9074784" y="4021454"/>
            <a:ext cx="2195830" cy="575945"/>
          </a:xfrm>
          <a:prstGeom prst="rect">
            <a:avLst/>
          </a:prstGeom>
          <a:solidFill>
            <a:srgbClr val="006BD6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1075"/>
              </a:spcBef>
            </a:pPr>
            <a:r>
              <a:rPr sz="1800" b="1" spc="-10" dirty="0">
                <a:solidFill>
                  <a:srgbClr val="FFFF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即时通讯技术专家</a:t>
            </a:r>
            <a:endParaRPr sz="1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8" name="object 18"/>
          <p:cNvSpPr txBox="1"/>
          <p:nvPr>
            <p:custDataLst>
              <p:tags r:id="rId16"/>
            </p:custDataLst>
          </p:nvPr>
        </p:nvSpPr>
        <p:spPr>
          <a:xfrm>
            <a:off x="9154794" y="4761382"/>
            <a:ext cx="18497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原腾讯技术专家带领团队开发，品质经得住市场考验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52476"/>
            <a:ext cx="1043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FFFFFF"/>
                </a:solidFill>
              </a:rPr>
              <a:t>专属定制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855980" y="2752089"/>
            <a:ext cx="356044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Wingdings" panose="05000000000000000000"/>
              <a:buChar char=""/>
              <a:tabLst>
                <a:tab pos="299085" algn="l"/>
              </a:tabLst>
            </a:pPr>
            <a:r>
              <a:rPr sz="1600" b="1" spc="-30" dirty="0">
                <a:latin typeface="微软雅黑" panose="020B0503020204020204" charset="-122"/>
                <a:cs typeface="微软雅黑" panose="020B0503020204020204" charset="-122"/>
              </a:rPr>
              <a:t>打造政企个性化的专属私有办公平台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890"/>
              </a:spcBef>
              <a:buFont typeface="Wingdings" panose="05000000000000000000"/>
              <a:buChar char=""/>
            </a:pP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buFont typeface="Wingdings" panose="05000000000000000000"/>
              <a:buChar char=""/>
              <a:tabLst>
                <a:tab pos="299085" algn="l"/>
              </a:tabLst>
            </a:pPr>
            <a:r>
              <a:rPr sz="1600" b="1" spc="-30" dirty="0">
                <a:latin typeface="微软雅黑" panose="020B0503020204020204" charset="-122"/>
                <a:cs typeface="微软雅黑" panose="020B0503020204020204" charset="-122"/>
              </a:rPr>
              <a:t>支持更换应用名称/</a:t>
            </a:r>
            <a:r>
              <a:rPr sz="1600" b="1" spc="-25" dirty="0">
                <a:latin typeface="微软雅黑" panose="020B0503020204020204" charset="-122"/>
                <a:cs typeface="微软雅黑" panose="020B0503020204020204" charset="-122"/>
              </a:rPr>
              <a:t>LOGO</a:t>
            </a:r>
            <a:r>
              <a:rPr sz="1600" b="1" spc="-30" dirty="0">
                <a:latin typeface="微软雅黑" panose="020B0503020204020204" charset="-122"/>
                <a:cs typeface="微软雅黑" panose="020B0503020204020204" charset="-122"/>
              </a:rPr>
              <a:t>/启动图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895"/>
              </a:spcBef>
              <a:buFont typeface="Wingdings" panose="05000000000000000000"/>
              <a:buChar char=""/>
            </a:pP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buFont typeface="Wingdings" panose="05000000000000000000"/>
              <a:buChar char=""/>
              <a:tabLst>
                <a:tab pos="299085" algn="l"/>
              </a:tabLst>
            </a:pPr>
            <a:r>
              <a:rPr sz="1600" b="1" spc="-30" dirty="0">
                <a:latin typeface="微软雅黑" panose="020B0503020204020204" charset="-122"/>
                <a:cs typeface="微软雅黑" panose="020B0503020204020204" charset="-122"/>
              </a:rPr>
              <a:t>支持预设客户端的服务器地址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84065" y="1408988"/>
            <a:ext cx="5014086" cy="4609211"/>
            <a:chOff x="4584065" y="1408988"/>
            <a:chExt cx="5014086" cy="4609211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584065" y="1444205"/>
              <a:ext cx="2856991" cy="45591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0172" y="1408988"/>
              <a:ext cx="2887979" cy="46092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80740" y="1184275"/>
            <a:ext cx="8105775" cy="5306695"/>
            <a:chOff x="3380740" y="1184275"/>
            <a:chExt cx="8105775" cy="5306695"/>
          </a:xfrm>
        </p:grpSpPr>
        <p:sp>
          <p:nvSpPr>
            <p:cNvPr id="3" name="object 3"/>
            <p:cNvSpPr/>
            <p:nvPr/>
          </p:nvSpPr>
          <p:spPr>
            <a:xfrm>
              <a:off x="3980180" y="1783715"/>
              <a:ext cx="4008754" cy="4008754"/>
            </a:xfrm>
            <a:custGeom>
              <a:avLst/>
              <a:gdLst/>
              <a:ahLst/>
              <a:cxnLst/>
              <a:rect l="l" t="t" r="r" b="b"/>
              <a:pathLst>
                <a:path w="4008754" h="4008754">
                  <a:moveTo>
                    <a:pt x="0" y="2004314"/>
                  </a:moveTo>
                  <a:lnTo>
                    <a:pt x="563" y="1956320"/>
                  </a:lnTo>
                  <a:lnTo>
                    <a:pt x="2245" y="1908603"/>
                  </a:lnTo>
                  <a:lnTo>
                    <a:pt x="5032" y="1861176"/>
                  </a:lnTo>
                  <a:lnTo>
                    <a:pt x="8913" y="1814050"/>
                  </a:lnTo>
                  <a:lnTo>
                    <a:pt x="13874" y="1767239"/>
                  </a:lnTo>
                  <a:lnTo>
                    <a:pt x="19904" y="1720754"/>
                  </a:lnTo>
                  <a:lnTo>
                    <a:pt x="26989" y="1674609"/>
                  </a:lnTo>
                  <a:lnTo>
                    <a:pt x="35117" y="1628816"/>
                  </a:lnTo>
                  <a:lnTo>
                    <a:pt x="44276" y="1583388"/>
                  </a:lnTo>
                  <a:lnTo>
                    <a:pt x="54452" y="1538337"/>
                  </a:lnTo>
                  <a:lnTo>
                    <a:pt x="65634" y="1493675"/>
                  </a:lnTo>
                  <a:lnTo>
                    <a:pt x="77808" y="1449416"/>
                  </a:lnTo>
                  <a:lnTo>
                    <a:pt x="90963" y="1405571"/>
                  </a:lnTo>
                  <a:lnTo>
                    <a:pt x="105085" y="1362154"/>
                  </a:lnTo>
                  <a:lnTo>
                    <a:pt x="120162" y="1319177"/>
                  </a:lnTo>
                  <a:lnTo>
                    <a:pt x="136182" y="1276653"/>
                  </a:lnTo>
                  <a:lnTo>
                    <a:pt x="153132" y="1234593"/>
                  </a:lnTo>
                  <a:lnTo>
                    <a:pt x="170999" y="1193011"/>
                  </a:lnTo>
                  <a:lnTo>
                    <a:pt x="189771" y="1151920"/>
                  </a:lnTo>
                  <a:lnTo>
                    <a:pt x="209435" y="1111331"/>
                  </a:lnTo>
                  <a:lnTo>
                    <a:pt x="229979" y="1071257"/>
                  </a:lnTo>
                  <a:lnTo>
                    <a:pt x="251391" y="1031712"/>
                  </a:lnTo>
                  <a:lnTo>
                    <a:pt x="273656" y="992707"/>
                  </a:lnTo>
                  <a:lnTo>
                    <a:pt x="296764" y="954255"/>
                  </a:lnTo>
                  <a:lnTo>
                    <a:pt x="320701" y="916368"/>
                  </a:lnTo>
                  <a:lnTo>
                    <a:pt x="345455" y="879060"/>
                  </a:lnTo>
                  <a:lnTo>
                    <a:pt x="371014" y="842342"/>
                  </a:lnTo>
                  <a:lnTo>
                    <a:pt x="397364" y="806228"/>
                  </a:lnTo>
                  <a:lnTo>
                    <a:pt x="424494" y="770729"/>
                  </a:lnTo>
                  <a:lnTo>
                    <a:pt x="452390" y="735859"/>
                  </a:lnTo>
                  <a:lnTo>
                    <a:pt x="481040" y="701630"/>
                  </a:lnTo>
                  <a:lnTo>
                    <a:pt x="510432" y="668054"/>
                  </a:lnTo>
                  <a:lnTo>
                    <a:pt x="540552" y="635145"/>
                  </a:lnTo>
                  <a:lnTo>
                    <a:pt x="571390" y="602914"/>
                  </a:lnTo>
                  <a:lnTo>
                    <a:pt x="602931" y="571374"/>
                  </a:lnTo>
                  <a:lnTo>
                    <a:pt x="635163" y="540538"/>
                  </a:lnTo>
                  <a:lnTo>
                    <a:pt x="668074" y="510419"/>
                  </a:lnTo>
                  <a:lnTo>
                    <a:pt x="701651" y="481028"/>
                  </a:lnTo>
                  <a:lnTo>
                    <a:pt x="735882" y="452379"/>
                  </a:lnTo>
                  <a:lnTo>
                    <a:pt x="770754" y="424484"/>
                  </a:lnTo>
                  <a:lnTo>
                    <a:pt x="806254" y="397356"/>
                  </a:lnTo>
                  <a:lnTo>
                    <a:pt x="842371" y="371006"/>
                  </a:lnTo>
                  <a:lnTo>
                    <a:pt x="879091" y="345449"/>
                  </a:lnTo>
                  <a:lnTo>
                    <a:pt x="916401" y="320695"/>
                  </a:lnTo>
                  <a:lnTo>
                    <a:pt x="954290" y="296759"/>
                  </a:lnTo>
                  <a:lnTo>
                    <a:pt x="992744" y="273652"/>
                  </a:lnTo>
                  <a:lnTo>
                    <a:pt x="1031752" y="251386"/>
                  </a:lnTo>
                  <a:lnTo>
                    <a:pt x="1071300" y="229976"/>
                  </a:lnTo>
                  <a:lnTo>
                    <a:pt x="1111376" y="209432"/>
                  </a:lnTo>
                  <a:lnTo>
                    <a:pt x="1151968" y="189769"/>
                  </a:lnTo>
                  <a:lnTo>
                    <a:pt x="1193063" y="170997"/>
                  </a:lnTo>
                  <a:lnTo>
                    <a:pt x="1234648" y="153130"/>
                  </a:lnTo>
                  <a:lnTo>
                    <a:pt x="1276710" y="136181"/>
                  </a:lnTo>
                  <a:lnTo>
                    <a:pt x="1319238" y="120161"/>
                  </a:lnTo>
                  <a:lnTo>
                    <a:pt x="1362219" y="105084"/>
                  </a:lnTo>
                  <a:lnTo>
                    <a:pt x="1405639" y="90962"/>
                  </a:lnTo>
                  <a:lnTo>
                    <a:pt x="1449487" y="77807"/>
                  </a:lnTo>
                  <a:lnTo>
                    <a:pt x="1493751" y="65633"/>
                  </a:lnTo>
                  <a:lnTo>
                    <a:pt x="1538416" y="54452"/>
                  </a:lnTo>
                  <a:lnTo>
                    <a:pt x="1583471" y="44275"/>
                  </a:lnTo>
                  <a:lnTo>
                    <a:pt x="1628904" y="35117"/>
                  </a:lnTo>
                  <a:lnTo>
                    <a:pt x="1674701" y="26989"/>
                  </a:lnTo>
                  <a:lnTo>
                    <a:pt x="1720851" y="19904"/>
                  </a:lnTo>
                  <a:lnTo>
                    <a:pt x="1767340" y="13874"/>
                  </a:lnTo>
                  <a:lnTo>
                    <a:pt x="1814156" y="8913"/>
                  </a:lnTo>
                  <a:lnTo>
                    <a:pt x="1861287" y="5032"/>
                  </a:lnTo>
                  <a:lnTo>
                    <a:pt x="1908720" y="2245"/>
                  </a:lnTo>
                  <a:lnTo>
                    <a:pt x="1956442" y="563"/>
                  </a:lnTo>
                  <a:lnTo>
                    <a:pt x="2004441" y="0"/>
                  </a:lnTo>
                  <a:lnTo>
                    <a:pt x="2052434" y="563"/>
                  </a:lnTo>
                  <a:lnTo>
                    <a:pt x="2100151" y="2245"/>
                  </a:lnTo>
                  <a:lnTo>
                    <a:pt x="2147578" y="5032"/>
                  </a:lnTo>
                  <a:lnTo>
                    <a:pt x="2194704" y="8913"/>
                  </a:lnTo>
                  <a:lnTo>
                    <a:pt x="2241515" y="13874"/>
                  </a:lnTo>
                  <a:lnTo>
                    <a:pt x="2288000" y="19904"/>
                  </a:lnTo>
                  <a:lnTo>
                    <a:pt x="2334145" y="26989"/>
                  </a:lnTo>
                  <a:lnTo>
                    <a:pt x="2379938" y="35117"/>
                  </a:lnTo>
                  <a:lnTo>
                    <a:pt x="2425366" y="44275"/>
                  </a:lnTo>
                  <a:lnTo>
                    <a:pt x="2470417" y="54452"/>
                  </a:lnTo>
                  <a:lnTo>
                    <a:pt x="2515079" y="65633"/>
                  </a:lnTo>
                  <a:lnTo>
                    <a:pt x="2559338" y="77807"/>
                  </a:lnTo>
                  <a:lnTo>
                    <a:pt x="2603183" y="90962"/>
                  </a:lnTo>
                  <a:lnTo>
                    <a:pt x="2646600" y="105084"/>
                  </a:lnTo>
                  <a:lnTo>
                    <a:pt x="2689577" y="120161"/>
                  </a:lnTo>
                  <a:lnTo>
                    <a:pt x="2732101" y="136181"/>
                  </a:lnTo>
                  <a:lnTo>
                    <a:pt x="2774161" y="153130"/>
                  </a:lnTo>
                  <a:lnTo>
                    <a:pt x="2815743" y="170997"/>
                  </a:lnTo>
                  <a:lnTo>
                    <a:pt x="2856834" y="189769"/>
                  </a:lnTo>
                  <a:lnTo>
                    <a:pt x="2897423" y="209432"/>
                  </a:lnTo>
                  <a:lnTo>
                    <a:pt x="2937497" y="229976"/>
                  </a:lnTo>
                  <a:lnTo>
                    <a:pt x="2977042" y="251386"/>
                  </a:lnTo>
                  <a:lnTo>
                    <a:pt x="3016047" y="273652"/>
                  </a:lnTo>
                  <a:lnTo>
                    <a:pt x="3054499" y="296759"/>
                  </a:lnTo>
                  <a:lnTo>
                    <a:pt x="3092386" y="320695"/>
                  </a:lnTo>
                  <a:lnTo>
                    <a:pt x="3129694" y="345449"/>
                  </a:lnTo>
                  <a:lnTo>
                    <a:pt x="3166412" y="371006"/>
                  </a:lnTo>
                  <a:lnTo>
                    <a:pt x="3202526" y="397356"/>
                  </a:lnTo>
                  <a:lnTo>
                    <a:pt x="3238025" y="424484"/>
                  </a:lnTo>
                  <a:lnTo>
                    <a:pt x="3272895" y="452379"/>
                  </a:lnTo>
                  <a:lnTo>
                    <a:pt x="3307124" y="481028"/>
                  </a:lnTo>
                  <a:lnTo>
                    <a:pt x="3340700" y="510419"/>
                  </a:lnTo>
                  <a:lnTo>
                    <a:pt x="3373609" y="540538"/>
                  </a:lnTo>
                  <a:lnTo>
                    <a:pt x="3405840" y="571374"/>
                  </a:lnTo>
                  <a:lnTo>
                    <a:pt x="3437380" y="602914"/>
                  </a:lnTo>
                  <a:lnTo>
                    <a:pt x="3468216" y="635145"/>
                  </a:lnTo>
                  <a:lnTo>
                    <a:pt x="3498335" y="668054"/>
                  </a:lnTo>
                  <a:lnTo>
                    <a:pt x="3527726" y="701630"/>
                  </a:lnTo>
                  <a:lnTo>
                    <a:pt x="3556375" y="735859"/>
                  </a:lnTo>
                  <a:lnTo>
                    <a:pt x="3584270" y="770729"/>
                  </a:lnTo>
                  <a:lnTo>
                    <a:pt x="3611398" y="806228"/>
                  </a:lnTo>
                  <a:lnTo>
                    <a:pt x="3637748" y="842342"/>
                  </a:lnTo>
                  <a:lnTo>
                    <a:pt x="3663305" y="879060"/>
                  </a:lnTo>
                  <a:lnTo>
                    <a:pt x="3688059" y="916368"/>
                  </a:lnTo>
                  <a:lnTo>
                    <a:pt x="3711995" y="954255"/>
                  </a:lnTo>
                  <a:lnTo>
                    <a:pt x="3735102" y="992707"/>
                  </a:lnTo>
                  <a:lnTo>
                    <a:pt x="3757368" y="1031712"/>
                  </a:lnTo>
                  <a:lnTo>
                    <a:pt x="3778778" y="1071257"/>
                  </a:lnTo>
                  <a:lnTo>
                    <a:pt x="3799322" y="1111331"/>
                  </a:lnTo>
                  <a:lnTo>
                    <a:pt x="3818985" y="1151920"/>
                  </a:lnTo>
                  <a:lnTo>
                    <a:pt x="3837757" y="1193011"/>
                  </a:lnTo>
                  <a:lnTo>
                    <a:pt x="3855624" y="1234593"/>
                  </a:lnTo>
                  <a:lnTo>
                    <a:pt x="3872573" y="1276653"/>
                  </a:lnTo>
                  <a:lnTo>
                    <a:pt x="3888593" y="1319177"/>
                  </a:lnTo>
                  <a:lnTo>
                    <a:pt x="3903670" y="1362154"/>
                  </a:lnTo>
                  <a:lnTo>
                    <a:pt x="3917792" y="1405571"/>
                  </a:lnTo>
                  <a:lnTo>
                    <a:pt x="3930947" y="1449416"/>
                  </a:lnTo>
                  <a:lnTo>
                    <a:pt x="3943121" y="1493675"/>
                  </a:lnTo>
                  <a:lnTo>
                    <a:pt x="3954302" y="1538337"/>
                  </a:lnTo>
                  <a:lnTo>
                    <a:pt x="3964479" y="1583388"/>
                  </a:lnTo>
                  <a:lnTo>
                    <a:pt x="3973637" y="1628816"/>
                  </a:lnTo>
                  <a:lnTo>
                    <a:pt x="3981765" y="1674609"/>
                  </a:lnTo>
                  <a:lnTo>
                    <a:pt x="3988850" y="1720754"/>
                  </a:lnTo>
                  <a:lnTo>
                    <a:pt x="3994880" y="1767239"/>
                  </a:lnTo>
                  <a:lnTo>
                    <a:pt x="3999841" y="1814050"/>
                  </a:lnTo>
                  <a:lnTo>
                    <a:pt x="4003722" y="1861176"/>
                  </a:lnTo>
                  <a:lnTo>
                    <a:pt x="4006509" y="1908603"/>
                  </a:lnTo>
                  <a:lnTo>
                    <a:pt x="4008191" y="1956320"/>
                  </a:lnTo>
                  <a:lnTo>
                    <a:pt x="4008754" y="2004314"/>
                  </a:lnTo>
                  <a:lnTo>
                    <a:pt x="4008191" y="2052312"/>
                  </a:lnTo>
                  <a:lnTo>
                    <a:pt x="4006509" y="2100034"/>
                  </a:lnTo>
                  <a:lnTo>
                    <a:pt x="4003722" y="2147467"/>
                  </a:lnTo>
                  <a:lnTo>
                    <a:pt x="3999841" y="2194598"/>
                  </a:lnTo>
                  <a:lnTo>
                    <a:pt x="3994880" y="2241414"/>
                  </a:lnTo>
                  <a:lnTo>
                    <a:pt x="3988850" y="2287903"/>
                  </a:lnTo>
                  <a:lnTo>
                    <a:pt x="3981765" y="2334053"/>
                  </a:lnTo>
                  <a:lnTo>
                    <a:pt x="3973637" y="2379850"/>
                  </a:lnTo>
                  <a:lnTo>
                    <a:pt x="3964479" y="2425283"/>
                  </a:lnTo>
                  <a:lnTo>
                    <a:pt x="3954302" y="2470338"/>
                  </a:lnTo>
                  <a:lnTo>
                    <a:pt x="3943121" y="2515003"/>
                  </a:lnTo>
                  <a:lnTo>
                    <a:pt x="3930947" y="2559267"/>
                  </a:lnTo>
                  <a:lnTo>
                    <a:pt x="3917792" y="2603115"/>
                  </a:lnTo>
                  <a:lnTo>
                    <a:pt x="3903670" y="2646535"/>
                  </a:lnTo>
                  <a:lnTo>
                    <a:pt x="3888593" y="2689516"/>
                  </a:lnTo>
                  <a:lnTo>
                    <a:pt x="3872573" y="2732044"/>
                  </a:lnTo>
                  <a:lnTo>
                    <a:pt x="3855624" y="2774106"/>
                  </a:lnTo>
                  <a:lnTo>
                    <a:pt x="3837757" y="2815691"/>
                  </a:lnTo>
                  <a:lnTo>
                    <a:pt x="3818985" y="2856786"/>
                  </a:lnTo>
                  <a:lnTo>
                    <a:pt x="3799322" y="2897378"/>
                  </a:lnTo>
                  <a:lnTo>
                    <a:pt x="3778778" y="2937454"/>
                  </a:lnTo>
                  <a:lnTo>
                    <a:pt x="3757368" y="2977002"/>
                  </a:lnTo>
                  <a:lnTo>
                    <a:pt x="3735102" y="3016010"/>
                  </a:lnTo>
                  <a:lnTo>
                    <a:pt x="3711995" y="3054464"/>
                  </a:lnTo>
                  <a:lnTo>
                    <a:pt x="3688059" y="3092353"/>
                  </a:lnTo>
                  <a:lnTo>
                    <a:pt x="3663305" y="3129663"/>
                  </a:lnTo>
                  <a:lnTo>
                    <a:pt x="3637748" y="3166383"/>
                  </a:lnTo>
                  <a:lnTo>
                    <a:pt x="3611398" y="3202500"/>
                  </a:lnTo>
                  <a:lnTo>
                    <a:pt x="3584270" y="3238000"/>
                  </a:lnTo>
                  <a:lnTo>
                    <a:pt x="3556375" y="3272872"/>
                  </a:lnTo>
                  <a:lnTo>
                    <a:pt x="3527726" y="3307103"/>
                  </a:lnTo>
                  <a:lnTo>
                    <a:pt x="3498335" y="3340680"/>
                  </a:lnTo>
                  <a:lnTo>
                    <a:pt x="3468216" y="3373591"/>
                  </a:lnTo>
                  <a:lnTo>
                    <a:pt x="3437380" y="3405823"/>
                  </a:lnTo>
                  <a:lnTo>
                    <a:pt x="3405840" y="3437364"/>
                  </a:lnTo>
                  <a:lnTo>
                    <a:pt x="3373609" y="3468202"/>
                  </a:lnTo>
                  <a:lnTo>
                    <a:pt x="3340700" y="3498322"/>
                  </a:lnTo>
                  <a:lnTo>
                    <a:pt x="3307124" y="3527714"/>
                  </a:lnTo>
                  <a:lnTo>
                    <a:pt x="3272895" y="3556364"/>
                  </a:lnTo>
                  <a:lnTo>
                    <a:pt x="3238025" y="3584260"/>
                  </a:lnTo>
                  <a:lnTo>
                    <a:pt x="3202526" y="3611390"/>
                  </a:lnTo>
                  <a:lnTo>
                    <a:pt x="3166412" y="3637740"/>
                  </a:lnTo>
                  <a:lnTo>
                    <a:pt x="3129694" y="3663299"/>
                  </a:lnTo>
                  <a:lnTo>
                    <a:pt x="3092386" y="3688053"/>
                  </a:lnTo>
                  <a:lnTo>
                    <a:pt x="3054499" y="3711990"/>
                  </a:lnTo>
                  <a:lnTo>
                    <a:pt x="3016047" y="3735098"/>
                  </a:lnTo>
                  <a:lnTo>
                    <a:pt x="2977042" y="3757363"/>
                  </a:lnTo>
                  <a:lnTo>
                    <a:pt x="2937497" y="3778775"/>
                  </a:lnTo>
                  <a:lnTo>
                    <a:pt x="2897423" y="3799319"/>
                  </a:lnTo>
                  <a:lnTo>
                    <a:pt x="2856834" y="3818983"/>
                  </a:lnTo>
                  <a:lnTo>
                    <a:pt x="2815743" y="3837755"/>
                  </a:lnTo>
                  <a:lnTo>
                    <a:pt x="2774161" y="3855622"/>
                  </a:lnTo>
                  <a:lnTo>
                    <a:pt x="2732101" y="3872572"/>
                  </a:lnTo>
                  <a:lnTo>
                    <a:pt x="2689577" y="3888592"/>
                  </a:lnTo>
                  <a:lnTo>
                    <a:pt x="2646600" y="3903669"/>
                  </a:lnTo>
                  <a:lnTo>
                    <a:pt x="2603183" y="3917791"/>
                  </a:lnTo>
                  <a:lnTo>
                    <a:pt x="2559338" y="3930946"/>
                  </a:lnTo>
                  <a:lnTo>
                    <a:pt x="2515079" y="3943120"/>
                  </a:lnTo>
                  <a:lnTo>
                    <a:pt x="2470417" y="3954302"/>
                  </a:lnTo>
                  <a:lnTo>
                    <a:pt x="2425366" y="3964478"/>
                  </a:lnTo>
                  <a:lnTo>
                    <a:pt x="2379938" y="3973637"/>
                  </a:lnTo>
                  <a:lnTo>
                    <a:pt x="2334145" y="3981765"/>
                  </a:lnTo>
                  <a:lnTo>
                    <a:pt x="2288000" y="3988850"/>
                  </a:lnTo>
                  <a:lnTo>
                    <a:pt x="2241515" y="3994880"/>
                  </a:lnTo>
                  <a:lnTo>
                    <a:pt x="2194704" y="3999841"/>
                  </a:lnTo>
                  <a:lnTo>
                    <a:pt x="2147578" y="4003722"/>
                  </a:lnTo>
                  <a:lnTo>
                    <a:pt x="2100151" y="4006509"/>
                  </a:lnTo>
                  <a:lnTo>
                    <a:pt x="2052434" y="4008191"/>
                  </a:lnTo>
                  <a:lnTo>
                    <a:pt x="2004441" y="4008754"/>
                  </a:lnTo>
                  <a:lnTo>
                    <a:pt x="1956442" y="4008191"/>
                  </a:lnTo>
                  <a:lnTo>
                    <a:pt x="1908720" y="4006509"/>
                  </a:lnTo>
                  <a:lnTo>
                    <a:pt x="1861287" y="4003722"/>
                  </a:lnTo>
                  <a:lnTo>
                    <a:pt x="1814156" y="3999841"/>
                  </a:lnTo>
                  <a:lnTo>
                    <a:pt x="1767340" y="3994880"/>
                  </a:lnTo>
                  <a:lnTo>
                    <a:pt x="1720851" y="3988850"/>
                  </a:lnTo>
                  <a:lnTo>
                    <a:pt x="1674701" y="3981765"/>
                  </a:lnTo>
                  <a:lnTo>
                    <a:pt x="1628904" y="3973637"/>
                  </a:lnTo>
                  <a:lnTo>
                    <a:pt x="1583471" y="3964478"/>
                  </a:lnTo>
                  <a:lnTo>
                    <a:pt x="1538416" y="3954302"/>
                  </a:lnTo>
                  <a:lnTo>
                    <a:pt x="1493751" y="3943120"/>
                  </a:lnTo>
                  <a:lnTo>
                    <a:pt x="1449487" y="3930946"/>
                  </a:lnTo>
                  <a:lnTo>
                    <a:pt x="1405639" y="3917791"/>
                  </a:lnTo>
                  <a:lnTo>
                    <a:pt x="1362219" y="3903669"/>
                  </a:lnTo>
                  <a:lnTo>
                    <a:pt x="1319238" y="3888592"/>
                  </a:lnTo>
                  <a:lnTo>
                    <a:pt x="1276710" y="3872572"/>
                  </a:lnTo>
                  <a:lnTo>
                    <a:pt x="1234648" y="3855622"/>
                  </a:lnTo>
                  <a:lnTo>
                    <a:pt x="1193063" y="3837755"/>
                  </a:lnTo>
                  <a:lnTo>
                    <a:pt x="1151968" y="3818983"/>
                  </a:lnTo>
                  <a:lnTo>
                    <a:pt x="1111376" y="3799319"/>
                  </a:lnTo>
                  <a:lnTo>
                    <a:pt x="1071300" y="3778775"/>
                  </a:lnTo>
                  <a:lnTo>
                    <a:pt x="1031752" y="3757363"/>
                  </a:lnTo>
                  <a:lnTo>
                    <a:pt x="992744" y="3735098"/>
                  </a:lnTo>
                  <a:lnTo>
                    <a:pt x="954290" y="3711990"/>
                  </a:lnTo>
                  <a:lnTo>
                    <a:pt x="916401" y="3688053"/>
                  </a:lnTo>
                  <a:lnTo>
                    <a:pt x="879091" y="3663299"/>
                  </a:lnTo>
                  <a:lnTo>
                    <a:pt x="842371" y="3637740"/>
                  </a:lnTo>
                  <a:lnTo>
                    <a:pt x="806254" y="3611390"/>
                  </a:lnTo>
                  <a:lnTo>
                    <a:pt x="770754" y="3584260"/>
                  </a:lnTo>
                  <a:lnTo>
                    <a:pt x="735882" y="3556364"/>
                  </a:lnTo>
                  <a:lnTo>
                    <a:pt x="701651" y="3527714"/>
                  </a:lnTo>
                  <a:lnTo>
                    <a:pt x="668074" y="3498322"/>
                  </a:lnTo>
                  <a:lnTo>
                    <a:pt x="635163" y="3468202"/>
                  </a:lnTo>
                  <a:lnTo>
                    <a:pt x="602931" y="3437364"/>
                  </a:lnTo>
                  <a:lnTo>
                    <a:pt x="571390" y="3405823"/>
                  </a:lnTo>
                  <a:lnTo>
                    <a:pt x="540552" y="3373591"/>
                  </a:lnTo>
                  <a:lnTo>
                    <a:pt x="510432" y="3340680"/>
                  </a:lnTo>
                  <a:lnTo>
                    <a:pt x="481040" y="3307103"/>
                  </a:lnTo>
                  <a:lnTo>
                    <a:pt x="452390" y="3272872"/>
                  </a:lnTo>
                  <a:lnTo>
                    <a:pt x="424494" y="3238000"/>
                  </a:lnTo>
                  <a:lnTo>
                    <a:pt x="397364" y="3202500"/>
                  </a:lnTo>
                  <a:lnTo>
                    <a:pt x="371014" y="3166383"/>
                  </a:lnTo>
                  <a:lnTo>
                    <a:pt x="345455" y="3129663"/>
                  </a:lnTo>
                  <a:lnTo>
                    <a:pt x="320701" y="3092353"/>
                  </a:lnTo>
                  <a:lnTo>
                    <a:pt x="296764" y="3054464"/>
                  </a:lnTo>
                  <a:lnTo>
                    <a:pt x="273656" y="3016010"/>
                  </a:lnTo>
                  <a:lnTo>
                    <a:pt x="251391" y="2977002"/>
                  </a:lnTo>
                  <a:lnTo>
                    <a:pt x="229979" y="2937454"/>
                  </a:lnTo>
                  <a:lnTo>
                    <a:pt x="209435" y="2897378"/>
                  </a:lnTo>
                  <a:lnTo>
                    <a:pt x="189771" y="2856786"/>
                  </a:lnTo>
                  <a:lnTo>
                    <a:pt x="170999" y="2815691"/>
                  </a:lnTo>
                  <a:lnTo>
                    <a:pt x="153132" y="2774106"/>
                  </a:lnTo>
                  <a:lnTo>
                    <a:pt x="136182" y="2732044"/>
                  </a:lnTo>
                  <a:lnTo>
                    <a:pt x="120162" y="2689516"/>
                  </a:lnTo>
                  <a:lnTo>
                    <a:pt x="105085" y="2646535"/>
                  </a:lnTo>
                  <a:lnTo>
                    <a:pt x="90963" y="2603115"/>
                  </a:lnTo>
                  <a:lnTo>
                    <a:pt x="77808" y="2559267"/>
                  </a:lnTo>
                  <a:lnTo>
                    <a:pt x="65634" y="2515003"/>
                  </a:lnTo>
                  <a:lnTo>
                    <a:pt x="54452" y="2470338"/>
                  </a:lnTo>
                  <a:lnTo>
                    <a:pt x="44276" y="2425283"/>
                  </a:lnTo>
                  <a:lnTo>
                    <a:pt x="35117" y="2379850"/>
                  </a:lnTo>
                  <a:lnTo>
                    <a:pt x="26989" y="2334053"/>
                  </a:lnTo>
                  <a:lnTo>
                    <a:pt x="19904" y="2287903"/>
                  </a:lnTo>
                  <a:lnTo>
                    <a:pt x="13874" y="2241414"/>
                  </a:lnTo>
                  <a:lnTo>
                    <a:pt x="8913" y="2194598"/>
                  </a:lnTo>
                  <a:lnTo>
                    <a:pt x="5032" y="2147467"/>
                  </a:lnTo>
                  <a:lnTo>
                    <a:pt x="2245" y="2100034"/>
                  </a:lnTo>
                  <a:lnTo>
                    <a:pt x="563" y="2052312"/>
                  </a:lnTo>
                  <a:lnTo>
                    <a:pt x="0" y="2004314"/>
                  </a:lnTo>
                  <a:close/>
                </a:path>
              </a:pathLst>
            </a:custGeom>
            <a:ln w="12700">
              <a:solidFill>
                <a:srgbClr val="DEEBF7"/>
              </a:solidFill>
              <a:prstDash val="lgDash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444240" y="1247775"/>
              <a:ext cx="5080635" cy="5080635"/>
            </a:xfrm>
            <a:custGeom>
              <a:avLst/>
              <a:gdLst/>
              <a:ahLst/>
              <a:cxnLst/>
              <a:rect l="l" t="t" r="r" b="b"/>
              <a:pathLst>
                <a:path w="5080634" h="5080635">
                  <a:moveTo>
                    <a:pt x="0" y="2540254"/>
                  </a:moveTo>
                  <a:lnTo>
                    <a:pt x="449" y="2491982"/>
                  </a:lnTo>
                  <a:lnTo>
                    <a:pt x="1792" y="2443929"/>
                  </a:lnTo>
                  <a:lnTo>
                    <a:pt x="4021" y="2396102"/>
                  </a:lnTo>
                  <a:lnTo>
                    <a:pt x="7127" y="2348510"/>
                  </a:lnTo>
                  <a:lnTo>
                    <a:pt x="11103" y="2301160"/>
                  </a:lnTo>
                  <a:lnTo>
                    <a:pt x="15941" y="2254061"/>
                  </a:lnTo>
                  <a:lnTo>
                    <a:pt x="21633" y="2207220"/>
                  </a:lnTo>
                  <a:lnTo>
                    <a:pt x="28171" y="2160645"/>
                  </a:lnTo>
                  <a:lnTo>
                    <a:pt x="35547" y="2114344"/>
                  </a:lnTo>
                  <a:lnTo>
                    <a:pt x="43753" y="2068325"/>
                  </a:lnTo>
                  <a:lnTo>
                    <a:pt x="52781" y="2022596"/>
                  </a:lnTo>
                  <a:lnTo>
                    <a:pt x="62623" y="1977166"/>
                  </a:lnTo>
                  <a:lnTo>
                    <a:pt x="73271" y="1932041"/>
                  </a:lnTo>
                  <a:lnTo>
                    <a:pt x="84718" y="1887230"/>
                  </a:lnTo>
                  <a:lnTo>
                    <a:pt x="96955" y="1842741"/>
                  </a:lnTo>
                  <a:lnTo>
                    <a:pt x="109974" y="1798581"/>
                  </a:lnTo>
                  <a:lnTo>
                    <a:pt x="123768" y="1754759"/>
                  </a:lnTo>
                  <a:lnTo>
                    <a:pt x="138329" y="1711283"/>
                  </a:lnTo>
                  <a:lnTo>
                    <a:pt x="153648" y="1668161"/>
                  </a:lnTo>
                  <a:lnTo>
                    <a:pt x="169717" y="1625399"/>
                  </a:lnTo>
                  <a:lnTo>
                    <a:pt x="186530" y="1583008"/>
                  </a:lnTo>
                  <a:lnTo>
                    <a:pt x="204077" y="1540994"/>
                  </a:lnTo>
                  <a:lnTo>
                    <a:pt x="222351" y="1499365"/>
                  </a:lnTo>
                  <a:lnTo>
                    <a:pt x="241344" y="1458129"/>
                  </a:lnTo>
                  <a:lnTo>
                    <a:pt x="261047" y="1417294"/>
                  </a:lnTo>
                  <a:lnTo>
                    <a:pt x="281454" y="1376869"/>
                  </a:lnTo>
                  <a:lnTo>
                    <a:pt x="302556" y="1336861"/>
                  </a:lnTo>
                  <a:lnTo>
                    <a:pt x="324345" y="1297278"/>
                  </a:lnTo>
                  <a:lnTo>
                    <a:pt x="346813" y="1258127"/>
                  </a:lnTo>
                  <a:lnTo>
                    <a:pt x="369952" y="1219418"/>
                  </a:lnTo>
                  <a:lnTo>
                    <a:pt x="393755" y="1181158"/>
                  </a:lnTo>
                  <a:lnTo>
                    <a:pt x="418213" y="1143354"/>
                  </a:lnTo>
                  <a:lnTo>
                    <a:pt x="443318" y="1106015"/>
                  </a:lnTo>
                  <a:lnTo>
                    <a:pt x="469063" y="1069149"/>
                  </a:lnTo>
                  <a:lnTo>
                    <a:pt x="495439" y="1032763"/>
                  </a:lnTo>
                  <a:lnTo>
                    <a:pt x="522439" y="996866"/>
                  </a:lnTo>
                  <a:lnTo>
                    <a:pt x="550055" y="961466"/>
                  </a:lnTo>
                  <a:lnTo>
                    <a:pt x="578278" y="926570"/>
                  </a:lnTo>
                  <a:lnTo>
                    <a:pt x="607101" y="892186"/>
                  </a:lnTo>
                  <a:lnTo>
                    <a:pt x="636516" y="858323"/>
                  </a:lnTo>
                  <a:lnTo>
                    <a:pt x="666514" y="824987"/>
                  </a:lnTo>
                  <a:lnTo>
                    <a:pt x="697089" y="792189"/>
                  </a:lnTo>
                  <a:lnTo>
                    <a:pt x="728231" y="759934"/>
                  </a:lnTo>
                  <a:lnTo>
                    <a:pt x="759934" y="728231"/>
                  </a:lnTo>
                  <a:lnTo>
                    <a:pt x="792189" y="697089"/>
                  </a:lnTo>
                  <a:lnTo>
                    <a:pt x="824987" y="666514"/>
                  </a:lnTo>
                  <a:lnTo>
                    <a:pt x="858323" y="636516"/>
                  </a:lnTo>
                  <a:lnTo>
                    <a:pt x="892186" y="607101"/>
                  </a:lnTo>
                  <a:lnTo>
                    <a:pt x="926570" y="578278"/>
                  </a:lnTo>
                  <a:lnTo>
                    <a:pt x="961466" y="550055"/>
                  </a:lnTo>
                  <a:lnTo>
                    <a:pt x="996866" y="522439"/>
                  </a:lnTo>
                  <a:lnTo>
                    <a:pt x="1032763" y="495439"/>
                  </a:lnTo>
                  <a:lnTo>
                    <a:pt x="1069149" y="469063"/>
                  </a:lnTo>
                  <a:lnTo>
                    <a:pt x="1106015" y="443318"/>
                  </a:lnTo>
                  <a:lnTo>
                    <a:pt x="1143354" y="418213"/>
                  </a:lnTo>
                  <a:lnTo>
                    <a:pt x="1181158" y="393755"/>
                  </a:lnTo>
                  <a:lnTo>
                    <a:pt x="1219418" y="369952"/>
                  </a:lnTo>
                  <a:lnTo>
                    <a:pt x="1258127" y="346813"/>
                  </a:lnTo>
                  <a:lnTo>
                    <a:pt x="1297278" y="324345"/>
                  </a:lnTo>
                  <a:lnTo>
                    <a:pt x="1336861" y="302556"/>
                  </a:lnTo>
                  <a:lnTo>
                    <a:pt x="1376869" y="281454"/>
                  </a:lnTo>
                  <a:lnTo>
                    <a:pt x="1417294" y="261047"/>
                  </a:lnTo>
                  <a:lnTo>
                    <a:pt x="1458129" y="241344"/>
                  </a:lnTo>
                  <a:lnTo>
                    <a:pt x="1499365" y="222351"/>
                  </a:lnTo>
                  <a:lnTo>
                    <a:pt x="1540994" y="204077"/>
                  </a:lnTo>
                  <a:lnTo>
                    <a:pt x="1583008" y="186530"/>
                  </a:lnTo>
                  <a:lnTo>
                    <a:pt x="1625399" y="169717"/>
                  </a:lnTo>
                  <a:lnTo>
                    <a:pt x="1668161" y="153648"/>
                  </a:lnTo>
                  <a:lnTo>
                    <a:pt x="1711283" y="138329"/>
                  </a:lnTo>
                  <a:lnTo>
                    <a:pt x="1754759" y="123768"/>
                  </a:lnTo>
                  <a:lnTo>
                    <a:pt x="1798581" y="109974"/>
                  </a:lnTo>
                  <a:lnTo>
                    <a:pt x="1842741" y="96955"/>
                  </a:lnTo>
                  <a:lnTo>
                    <a:pt x="1887230" y="84718"/>
                  </a:lnTo>
                  <a:lnTo>
                    <a:pt x="1932041" y="73271"/>
                  </a:lnTo>
                  <a:lnTo>
                    <a:pt x="1977166" y="62623"/>
                  </a:lnTo>
                  <a:lnTo>
                    <a:pt x="2022596" y="52781"/>
                  </a:lnTo>
                  <a:lnTo>
                    <a:pt x="2068325" y="43753"/>
                  </a:lnTo>
                  <a:lnTo>
                    <a:pt x="2114344" y="35547"/>
                  </a:lnTo>
                  <a:lnTo>
                    <a:pt x="2160645" y="28171"/>
                  </a:lnTo>
                  <a:lnTo>
                    <a:pt x="2207220" y="21633"/>
                  </a:lnTo>
                  <a:lnTo>
                    <a:pt x="2254061" y="15941"/>
                  </a:lnTo>
                  <a:lnTo>
                    <a:pt x="2301160" y="11103"/>
                  </a:lnTo>
                  <a:lnTo>
                    <a:pt x="2348510" y="7127"/>
                  </a:lnTo>
                  <a:lnTo>
                    <a:pt x="2396102" y="4021"/>
                  </a:lnTo>
                  <a:lnTo>
                    <a:pt x="2443929" y="1792"/>
                  </a:lnTo>
                  <a:lnTo>
                    <a:pt x="2491982" y="449"/>
                  </a:lnTo>
                  <a:lnTo>
                    <a:pt x="2540254" y="0"/>
                  </a:lnTo>
                  <a:lnTo>
                    <a:pt x="2588529" y="449"/>
                  </a:lnTo>
                  <a:lnTo>
                    <a:pt x="2636587" y="1792"/>
                  </a:lnTo>
                  <a:lnTo>
                    <a:pt x="2684417" y="4021"/>
                  </a:lnTo>
                  <a:lnTo>
                    <a:pt x="2732014" y="7127"/>
                  </a:lnTo>
                  <a:lnTo>
                    <a:pt x="2779367" y="11103"/>
                  </a:lnTo>
                  <a:lnTo>
                    <a:pt x="2826471" y="15941"/>
                  </a:lnTo>
                  <a:lnTo>
                    <a:pt x="2873316" y="21633"/>
                  </a:lnTo>
                  <a:lnTo>
                    <a:pt x="2919894" y="28171"/>
                  </a:lnTo>
                  <a:lnTo>
                    <a:pt x="2966199" y="35547"/>
                  </a:lnTo>
                  <a:lnTo>
                    <a:pt x="3012221" y="43753"/>
                  </a:lnTo>
                  <a:lnTo>
                    <a:pt x="3057953" y="52781"/>
                  </a:lnTo>
                  <a:lnTo>
                    <a:pt x="3103387" y="62623"/>
                  </a:lnTo>
                  <a:lnTo>
                    <a:pt x="3148515" y="73271"/>
                  </a:lnTo>
                  <a:lnTo>
                    <a:pt x="3193329" y="84718"/>
                  </a:lnTo>
                  <a:lnTo>
                    <a:pt x="3237821" y="96955"/>
                  </a:lnTo>
                  <a:lnTo>
                    <a:pt x="3281984" y="109974"/>
                  </a:lnTo>
                  <a:lnTo>
                    <a:pt x="3325808" y="123768"/>
                  </a:lnTo>
                  <a:lnTo>
                    <a:pt x="3369287" y="138329"/>
                  </a:lnTo>
                  <a:lnTo>
                    <a:pt x="3412413" y="153648"/>
                  </a:lnTo>
                  <a:lnTo>
                    <a:pt x="3455177" y="169717"/>
                  </a:lnTo>
                  <a:lnTo>
                    <a:pt x="3497571" y="186530"/>
                  </a:lnTo>
                  <a:lnTo>
                    <a:pt x="3539588" y="204077"/>
                  </a:lnTo>
                  <a:lnTo>
                    <a:pt x="3581219" y="222351"/>
                  </a:lnTo>
                  <a:lnTo>
                    <a:pt x="3622457" y="241344"/>
                  </a:lnTo>
                  <a:lnTo>
                    <a:pt x="3663294" y="261047"/>
                  </a:lnTo>
                  <a:lnTo>
                    <a:pt x="3703721" y="281454"/>
                  </a:lnTo>
                  <a:lnTo>
                    <a:pt x="3743732" y="302556"/>
                  </a:lnTo>
                  <a:lnTo>
                    <a:pt x="3783317" y="324345"/>
                  </a:lnTo>
                  <a:lnTo>
                    <a:pt x="3822469" y="346813"/>
                  </a:lnTo>
                  <a:lnTo>
                    <a:pt x="3861180" y="369952"/>
                  </a:lnTo>
                  <a:lnTo>
                    <a:pt x="3899443" y="393755"/>
                  </a:lnTo>
                  <a:lnTo>
                    <a:pt x="3937248" y="418213"/>
                  </a:lnTo>
                  <a:lnTo>
                    <a:pt x="3974589" y="443318"/>
                  </a:lnTo>
                  <a:lnTo>
                    <a:pt x="4011456" y="469063"/>
                  </a:lnTo>
                  <a:lnTo>
                    <a:pt x="4047844" y="495439"/>
                  </a:lnTo>
                  <a:lnTo>
                    <a:pt x="4083742" y="522439"/>
                  </a:lnTo>
                  <a:lnTo>
                    <a:pt x="4119144" y="550055"/>
                  </a:lnTo>
                  <a:lnTo>
                    <a:pt x="4154042" y="578278"/>
                  </a:lnTo>
                  <a:lnTo>
                    <a:pt x="4188427" y="607101"/>
                  </a:lnTo>
                  <a:lnTo>
                    <a:pt x="4222291" y="636516"/>
                  </a:lnTo>
                  <a:lnTo>
                    <a:pt x="4255628" y="666514"/>
                  </a:lnTo>
                  <a:lnTo>
                    <a:pt x="4288428" y="697089"/>
                  </a:lnTo>
                  <a:lnTo>
                    <a:pt x="4320684" y="728231"/>
                  </a:lnTo>
                  <a:lnTo>
                    <a:pt x="4352387" y="759934"/>
                  </a:lnTo>
                  <a:lnTo>
                    <a:pt x="4383531" y="792189"/>
                  </a:lnTo>
                  <a:lnTo>
                    <a:pt x="4414106" y="824987"/>
                  </a:lnTo>
                  <a:lnTo>
                    <a:pt x="4444106" y="858323"/>
                  </a:lnTo>
                  <a:lnTo>
                    <a:pt x="4473522" y="892186"/>
                  </a:lnTo>
                  <a:lnTo>
                    <a:pt x="4502346" y="926570"/>
                  </a:lnTo>
                  <a:lnTo>
                    <a:pt x="4530570" y="961466"/>
                  </a:lnTo>
                  <a:lnTo>
                    <a:pt x="4558186" y="996866"/>
                  </a:lnTo>
                  <a:lnTo>
                    <a:pt x="4585186" y="1032763"/>
                  </a:lnTo>
                  <a:lnTo>
                    <a:pt x="4611563" y="1069149"/>
                  </a:lnTo>
                  <a:lnTo>
                    <a:pt x="4637309" y="1106015"/>
                  </a:lnTo>
                  <a:lnTo>
                    <a:pt x="4662415" y="1143354"/>
                  </a:lnTo>
                  <a:lnTo>
                    <a:pt x="4686873" y="1181158"/>
                  </a:lnTo>
                  <a:lnTo>
                    <a:pt x="4710677" y="1219418"/>
                  </a:lnTo>
                  <a:lnTo>
                    <a:pt x="4733816" y="1258127"/>
                  </a:lnTo>
                  <a:lnTo>
                    <a:pt x="4756285" y="1297278"/>
                  </a:lnTo>
                  <a:lnTo>
                    <a:pt x="4778074" y="1336861"/>
                  </a:lnTo>
                  <a:lnTo>
                    <a:pt x="4799176" y="1376869"/>
                  </a:lnTo>
                  <a:lnTo>
                    <a:pt x="4819584" y="1417294"/>
                  </a:lnTo>
                  <a:lnTo>
                    <a:pt x="4839288" y="1458129"/>
                  </a:lnTo>
                  <a:lnTo>
                    <a:pt x="4858281" y="1499365"/>
                  </a:lnTo>
                  <a:lnTo>
                    <a:pt x="4876555" y="1540994"/>
                  </a:lnTo>
                  <a:lnTo>
                    <a:pt x="4894102" y="1583008"/>
                  </a:lnTo>
                  <a:lnTo>
                    <a:pt x="4910915" y="1625399"/>
                  </a:lnTo>
                  <a:lnTo>
                    <a:pt x="4926985" y="1668161"/>
                  </a:lnTo>
                  <a:lnTo>
                    <a:pt x="4942304" y="1711283"/>
                  </a:lnTo>
                  <a:lnTo>
                    <a:pt x="4956865" y="1754759"/>
                  </a:lnTo>
                  <a:lnTo>
                    <a:pt x="4970659" y="1798581"/>
                  </a:lnTo>
                  <a:lnTo>
                    <a:pt x="4983678" y="1842741"/>
                  </a:lnTo>
                  <a:lnTo>
                    <a:pt x="4995916" y="1887230"/>
                  </a:lnTo>
                  <a:lnTo>
                    <a:pt x="5007362" y="1932041"/>
                  </a:lnTo>
                  <a:lnTo>
                    <a:pt x="5018011" y="1977166"/>
                  </a:lnTo>
                  <a:lnTo>
                    <a:pt x="5027853" y="2022596"/>
                  </a:lnTo>
                  <a:lnTo>
                    <a:pt x="5036881" y="2068325"/>
                  </a:lnTo>
                  <a:lnTo>
                    <a:pt x="5045087" y="2114344"/>
                  </a:lnTo>
                  <a:lnTo>
                    <a:pt x="5052463" y="2160645"/>
                  </a:lnTo>
                  <a:lnTo>
                    <a:pt x="5059001" y="2207220"/>
                  </a:lnTo>
                  <a:lnTo>
                    <a:pt x="5064693" y="2254061"/>
                  </a:lnTo>
                  <a:lnTo>
                    <a:pt x="5069531" y="2301160"/>
                  </a:lnTo>
                  <a:lnTo>
                    <a:pt x="5073507" y="2348510"/>
                  </a:lnTo>
                  <a:lnTo>
                    <a:pt x="5076613" y="2396102"/>
                  </a:lnTo>
                  <a:lnTo>
                    <a:pt x="5078842" y="2443929"/>
                  </a:lnTo>
                  <a:lnTo>
                    <a:pt x="5080185" y="2491982"/>
                  </a:lnTo>
                  <a:lnTo>
                    <a:pt x="5080635" y="2540254"/>
                  </a:lnTo>
                  <a:lnTo>
                    <a:pt x="5080185" y="2588529"/>
                  </a:lnTo>
                  <a:lnTo>
                    <a:pt x="5078842" y="2636587"/>
                  </a:lnTo>
                  <a:lnTo>
                    <a:pt x="5076613" y="2684417"/>
                  </a:lnTo>
                  <a:lnTo>
                    <a:pt x="5073507" y="2732014"/>
                  </a:lnTo>
                  <a:lnTo>
                    <a:pt x="5069531" y="2779367"/>
                  </a:lnTo>
                  <a:lnTo>
                    <a:pt x="5064693" y="2826471"/>
                  </a:lnTo>
                  <a:lnTo>
                    <a:pt x="5059001" y="2873316"/>
                  </a:lnTo>
                  <a:lnTo>
                    <a:pt x="5052463" y="2919894"/>
                  </a:lnTo>
                  <a:lnTo>
                    <a:pt x="5045087" y="2966199"/>
                  </a:lnTo>
                  <a:lnTo>
                    <a:pt x="5036881" y="3012221"/>
                  </a:lnTo>
                  <a:lnTo>
                    <a:pt x="5027853" y="3057953"/>
                  </a:lnTo>
                  <a:lnTo>
                    <a:pt x="5018011" y="3103387"/>
                  </a:lnTo>
                  <a:lnTo>
                    <a:pt x="5007362" y="3148515"/>
                  </a:lnTo>
                  <a:lnTo>
                    <a:pt x="4995916" y="3193329"/>
                  </a:lnTo>
                  <a:lnTo>
                    <a:pt x="4983678" y="3237821"/>
                  </a:lnTo>
                  <a:lnTo>
                    <a:pt x="4970659" y="3281984"/>
                  </a:lnTo>
                  <a:lnTo>
                    <a:pt x="4956865" y="3325808"/>
                  </a:lnTo>
                  <a:lnTo>
                    <a:pt x="4942304" y="3369287"/>
                  </a:lnTo>
                  <a:lnTo>
                    <a:pt x="4926985" y="3412413"/>
                  </a:lnTo>
                  <a:lnTo>
                    <a:pt x="4910915" y="3455177"/>
                  </a:lnTo>
                  <a:lnTo>
                    <a:pt x="4894102" y="3497571"/>
                  </a:lnTo>
                  <a:lnTo>
                    <a:pt x="4876555" y="3539588"/>
                  </a:lnTo>
                  <a:lnTo>
                    <a:pt x="4858281" y="3581219"/>
                  </a:lnTo>
                  <a:lnTo>
                    <a:pt x="4839288" y="3622457"/>
                  </a:lnTo>
                  <a:lnTo>
                    <a:pt x="4819584" y="3663294"/>
                  </a:lnTo>
                  <a:lnTo>
                    <a:pt x="4799176" y="3703721"/>
                  </a:lnTo>
                  <a:lnTo>
                    <a:pt x="4778074" y="3743732"/>
                  </a:lnTo>
                  <a:lnTo>
                    <a:pt x="4756285" y="3783317"/>
                  </a:lnTo>
                  <a:lnTo>
                    <a:pt x="4733816" y="3822469"/>
                  </a:lnTo>
                  <a:lnTo>
                    <a:pt x="4710677" y="3861180"/>
                  </a:lnTo>
                  <a:lnTo>
                    <a:pt x="4686873" y="3899443"/>
                  </a:lnTo>
                  <a:lnTo>
                    <a:pt x="4662415" y="3937248"/>
                  </a:lnTo>
                  <a:lnTo>
                    <a:pt x="4637309" y="3974589"/>
                  </a:lnTo>
                  <a:lnTo>
                    <a:pt x="4611563" y="4011456"/>
                  </a:lnTo>
                  <a:lnTo>
                    <a:pt x="4585186" y="4047844"/>
                  </a:lnTo>
                  <a:lnTo>
                    <a:pt x="4558186" y="4083742"/>
                  </a:lnTo>
                  <a:lnTo>
                    <a:pt x="4530570" y="4119144"/>
                  </a:lnTo>
                  <a:lnTo>
                    <a:pt x="4502346" y="4154042"/>
                  </a:lnTo>
                  <a:lnTo>
                    <a:pt x="4473522" y="4188427"/>
                  </a:lnTo>
                  <a:lnTo>
                    <a:pt x="4444106" y="4222291"/>
                  </a:lnTo>
                  <a:lnTo>
                    <a:pt x="4414106" y="4255628"/>
                  </a:lnTo>
                  <a:lnTo>
                    <a:pt x="4383531" y="4288428"/>
                  </a:lnTo>
                  <a:lnTo>
                    <a:pt x="4352387" y="4320684"/>
                  </a:lnTo>
                  <a:lnTo>
                    <a:pt x="4320684" y="4352387"/>
                  </a:lnTo>
                  <a:lnTo>
                    <a:pt x="4288428" y="4383531"/>
                  </a:lnTo>
                  <a:lnTo>
                    <a:pt x="4255628" y="4414106"/>
                  </a:lnTo>
                  <a:lnTo>
                    <a:pt x="4222291" y="4444106"/>
                  </a:lnTo>
                  <a:lnTo>
                    <a:pt x="4188427" y="4473522"/>
                  </a:lnTo>
                  <a:lnTo>
                    <a:pt x="4154042" y="4502346"/>
                  </a:lnTo>
                  <a:lnTo>
                    <a:pt x="4119144" y="4530570"/>
                  </a:lnTo>
                  <a:lnTo>
                    <a:pt x="4083742" y="4558186"/>
                  </a:lnTo>
                  <a:lnTo>
                    <a:pt x="4047844" y="4585186"/>
                  </a:lnTo>
                  <a:lnTo>
                    <a:pt x="4011456" y="4611563"/>
                  </a:lnTo>
                  <a:lnTo>
                    <a:pt x="3974589" y="4637309"/>
                  </a:lnTo>
                  <a:lnTo>
                    <a:pt x="3937248" y="4662415"/>
                  </a:lnTo>
                  <a:lnTo>
                    <a:pt x="3899443" y="4686873"/>
                  </a:lnTo>
                  <a:lnTo>
                    <a:pt x="3861180" y="4710677"/>
                  </a:lnTo>
                  <a:lnTo>
                    <a:pt x="3822469" y="4733816"/>
                  </a:lnTo>
                  <a:lnTo>
                    <a:pt x="3783317" y="4756285"/>
                  </a:lnTo>
                  <a:lnTo>
                    <a:pt x="3743732" y="4778074"/>
                  </a:lnTo>
                  <a:lnTo>
                    <a:pt x="3703721" y="4799176"/>
                  </a:lnTo>
                  <a:lnTo>
                    <a:pt x="3663294" y="4819584"/>
                  </a:lnTo>
                  <a:lnTo>
                    <a:pt x="3622457" y="4839288"/>
                  </a:lnTo>
                  <a:lnTo>
                    <a:pt x="3581219" y="4858281"/>
                  </a:lnTo>
                  <a:lnTo>
                    <a:pt x="3539588" y="4876555"/>
                  </a:lnTo>
                  <a:lnTo>
                    <a:pt x="3497571" y="4894102"/>
                  </a:lnTo>
                  <a:lnTo>
                    <a:pt x="3455177" y="4910915"/>
                  </a:lnTo>
                  <a:lnTo>
                    <a:pt x="3412413" y="4926985"/>
                  </a:lnTo>
                  <a:lnTo>
                    <a:pt x="3369287" y="4942304"/>
                  </a:lnTo>
                  <a:lnTo>
                    <a:pt x="3325808" y="4956865"/>
                  </a:lnTo>
                  <a:lnTo>
                    <a:pt x="3281984" y="4970659"/>
                  </a:lnTo>
                  <a:lnTo>
                    <a:pt x="3237821" y="4983678"/>
                  </a:lnTo>
                  <a:lnTo>
                    <a:pt x="3193329" y="4995916"/>
                  </a:lnTo>
                  <a:lnTo>
                    <a:pt x="3148515" y="5007362"/>
                  </a:lnTo>
                  <a:lnTo>
                    <a:pt x="3103387" y="5018011"/>
                  </a:lnTo>
                  <a:lnTo>
                    <a:pt x="3057953" y="5027853"/>
                  </a:lnTo>
                  <a:lnTo>
                    <a:pt x="3012221" y="5036881"/>
                  </a:lnTo>
                  <a:lnTo>
                    <a:pt x="2966199" y="5045087"/>
                  </a:lnTo>
                  <a:lnTo>
                    <a:pt x="2919894" y="5052463"/>
                  </a:lnTo>
                  <a:lnTo>
                    <a:pt x="2873316" y="5059001"/>
                  </a:lnTo>
                  <a:lnTo>
                    <a:pt x="2826471" y="5064693"/>
                  </a:lnTo>
                  <a:lnTo>
                    <a:pt x="2779367" y="5069531"/>
                  </a:lnTo>
                  <a:lnTo>
                    <a:pt x="2732014" y="5073507"/>
                  </a:lnTo>
                  <a:lnTo>
                    <a:pt x="2684417" y="5076613"/>
                  </a:lnTo>
                  <a:lnTo>
                    <a:pt x="2636587" y="5078842"/>
                  </a:lnTo>
                  <a:lnTo>
                    <a:pt x="2588529" y="5080185"/>
                  </a:lnTo>
                  <a:lnTo>
                    <a:pt x="2540254" y="5080635"/>
                  </a:lnTo>
                  <a:lnTo>
                    <a:pt x="2491982" y="5080185"/>
                  </a:lnTo>
                  <a:lnTo>
                    <a:pt x="2443929" y="5078842"/>
                  </a:lnTo>
                  <a:lnTo>
                    <a:pt x="2396102" y="5076613"/>
                  </a:lnTo>
                  <a:lnTo>
                    <a:pt x="2348510" y="5073507"/>
                  </a:lnTo>
                  <a:lnTo>
                    <a:pt x="2301160" y="5069531"/>
                  </a:lnTo>
                  <a:lnTo>
                    <a:pt x="2254061" y="5064693"/>
                  </a:lnTo>
                  <a:lnTo>
                    <a:pt x="2207220" y="5059001"/>
                  </a:lnTo>
                  <a:lnTo>
                    <a:pt x="2160645" y="5052463"/>
                  </a:lnTo>
                  <a:lnTo>
                    <a:pt x="2114344" y="5045087"/>
                  </a:lnTo>
                  <a:lnTo>
                    <a:pt x="2068325" y="5036881"/>
                  </a:lnTo>
                  <a:lnTo>
                    <a:pt x="2022596" y="5027853"/>
                  </a:lnTo>
                  <a:lnTo>
                    <a:pt x="1977166" y="5018011"/>
                  </a:lnTo>
                  <a:lnTo>
                    <a:pt x="1932041" y="5007362"/>
                  </a:lnTo>
                  <a:lnTo>
                    <a:pt x="1887230" y="4995916"/>
                  </a:lnTo>
                  <a:lnTo>
                    <a:pt x="1842741" y="4983678"/>
                  </a:lnTo>
                  <a:lnTo>
                    <a:pt x="1798581" y="4970659"/>
                  </a:lnTo>
                  <a:lnTo>
                    <a:pt x="1754759" y="4956865"/>
                  </a:lnTo>
                  <a:lnTo>
                    <a:pt x="1711283" y="4942304"/>
                  </a:lnTo>
                  <a:lnTo>
                    <a:pt x="1668161" y="4926985"/>
                  </a:lnTo>
                  <a:lnTo>
                    <a:pt x="1625399" y="4910915"/>
                  </a:lnTo>
                  <a:lnTo>
                    <a:pt x="1583008" y="4894102"/>
                  </a:lnTo>
                  <a:lnTo>
                    <a:pt x="1540994" y="4876555"/>
                  </a:lnTo>
                  <a:lnTo>
                    <a:pt x="1499365" y="4858281"/>
                  </a:lnTo>
                  <a:lnTo>
                    <a:pt x="1458129" y="4839288"/>
                  </a:lnTo>
                  <a:lnTo>
                    <a:pt x="1417294" y="4819584"/>
                  </a:lnTo>
                  <a:lnTo>
                    <a:pt x="1376869" y="4799176"/>
                  </a:lnTo>
                  <a:lnTo>
                    <a:pt x="1336861" y="4778074"/>
                  </a:lnTo>
                  <a:lnTo>
                    <a:pt x="1297278" y="4756285"/>
                  </a:lnTo>
                  <a:lnTo>
                    <a:pt x="1258127" y="4733816"/>
                  </a:lnTo>
                  <a:lnTo>
                    <a:pt x="1219418" y="4710677"/>
                  </a:lnTo>
                  <a:lnTo>
                    <a:pt x="1181158" y="4686873"/>
                  </a:lnTo>
                  <a:lnTo>
                    <a:pt x="1143354" y="4662415"/>
                  </a:lnTo>
                  <a:lnTo>
                    <a:pt x="1106015" y="4637309"/>
                  </a:lnTo>
                  <a:lnTo>
                    <a:pt x="1069149" y="4611563"/>
                  </a:lnTo>
                  <a:lnTo>
                    <a:pt x="1032763" y="4585186"/>
                  </a:lnTo>
                  <a:lnTo>
                    <a:pt x="996866" y="4558186"/>
                  </a:lnTo>
                  <a:lnTo>
                    <a:pt x="961466" y="4530570"/>
                  </a:lnTo>
                  <a:lnTo>
                    <a:pt x="926570" y="4502346"/>
                  </a:lnTo>
                  <a:lnTo>
                    <a:pt x="892186" y="4473522"/>
                  </a:lnTo>
                  <a:lnTo>
                    <a:pt x="858323" y="4444106"/>
                  </a:lnTo>
                  <a:lnTo>
                    <a:pt x="824987" y="4414106"/>
                  </a:lnTo>
                  <a:lnTo>
                    <a:pt x="792189" y="4383531"/>
                  </a:lnTo>
                  <a:lnTo>
                    <a:pt x="759934" y="4352387"/>
                  </a:lnTo>
                  <a:lnTo>
                    <a:pt x="728231" y="4320684"/>
                  </a:lnTo>
                  <a:lnTo>
                    <a:pt x="697089" y="4288428"/>
                  </a:lnTo>
                  <a:lnTo>
                    <a:pt x="666514" y="4255628"/>
                  </a:lnTo>
                  <a:lnTo>
                    <a:pt x="636516" y="4222291"/>
                  </a:lnTo>
                  <a:lnTo>
                    <a:pt x="607101" y="4188427"/>
                  </a:lnTo>
                  <a:lnTo>
                    <a:pt x="578278" y="4154042"/>
                  </a:lnTo>
                  <a:lnTo>
                    <a:pt x="550055" y="4119144"/>
                  </a:lnTo>
                  <a:lnTo>
                    <a:pt x="522439" y="4083742"/>
                  </a:lnTo>
                  <a:lnTo>
                    <a:pt x="495439" y="4047844"/>
                  </a:lnTo>
                  <a:lnTo>
                    <a:pt x="469063" y="4011456"/>
                  </a:lnTo>
                  <a:lnTo>
                    <a:pt x="443318" y="3974589"/>
                  </a:lnTo>
                  <a:lnTo>
                    <a:pt x="418213" y="3937248"/>
                  </a:lnTo>
                  <a:lnTo>
                    <a:pt x="393755" y="3899443"/>
                  </a:lnTo>
                  <a:lnTo>
                    <a:pt x="369952" y="3861180"/>
                  </a:lnTo>
                  <a:lnTo>
                    <a:pt x="346813" y="3822469"/>
                  </a:lnTo>
                  <a:lnTo>
                    <a:pt x="324345" y="3783317"/>
                  </a:lnTo>
                  <a:lnTo>
                    <a:pt x="302556" y="3743732"/>
                  </a:lnTo>
                  <a:lnTo>
                    <a:pt x="281454" y="3703721"/>
                  </a:lnTo>
                  <a:lnTo>
                    <a:pt x="261047" y="3663294"/>
                  </a:lnTo>
                  <a:lnTo>
                    <a:pt x="241344" y="3622457"/>
                  </a:lnTo>
                  <a:lnTo>
                    <a:pt x="222351" y="3581219"/>
                  </a:lnTo>
                  <a:lnTo>
                    <a:pt x="204077" y="3539588"/>
                  </a:lnTo>
                  <a:lnTo>
                    <a:pt x="186530" y="3497571"/>
                  </a:lnTo>
                  <a:lnTo>
                    <a:pt x="169717" y="3455177"/>
                  </a:lnTo>
                  <a:lnTo>
                    <a:pt x="153648" y="3412413"/>
                  </a:lnTo>
                  <a:lnTo>
                    <a:pt x="138329" y="3369287"/>
                  </a:lnTo>
                  <a:lnTo>
                    <a:pt x="123768" y="3325808"/>
                  </a:lnTo>
                  <a:lnTo>
                    <a:pt x="109974" y="3281984"/>
                  </a:lnTo>
                  <a:lnTo>
                    <a:pt x="96955" y="3237821"/>
                  </a:lnTo>
                  <a:lnTo>
                    <a:pt x="84718" y="3193329"/>
                  </a:lnTo>
                  <a:lnTo>
                    <a:pt x="73271" y="3148515"/>
                  </a:lnTo>
                  <a:lnTo>
                    <a:pt x="62623" y="3103387"/>
                  </a:lnTo>
                  <a:lnTo>
                    <a:pt x="52781" y="3057953"/>
                  </a:lnTo>
                  <a:lnTo>
                    <a:pt x="43753" y="3012221"/>
                  </a:lnTo>
                  <a:lnTo>
                    <a:pt x="35547" y="2966199"/>
                  </a:lnTo>
                  <a:lnTo>
                    <a:pt x="28171" y="2919894"/>
                  </a:lnTo>
                  <a:lnTo>
                    <a:pt x="21633" y="2873316"/>
                  </a:lnTo>
                  <a:lnTo>
                    <a:pt x="15941" y="2826471"/>
                  </a:lnTo>
                  <a:lnTo>
                    <a:pt x="11103" y="2779367"/>
                  </a:lnTo>
                  <a:lnTo>
                    <a:pt x="7127" y="2732014"/>
                  </a:lnTo>
                  <a:lnTo>
                    <a:pt x="4021" y="2684417"/>
                  </a:lnTo>
                  <a:lnTo>
                    <a:pt x="1792" y="2636587"/>
                  </a:lnTo>
                  <a:lnTo>
                    <a:pt x="449" y="2588529"/>
                  </a:lnTo>
                  <a:lnTo>
                    <a:pt x="0" y="2540254"/>
                  </a:lnTo>
                  <a:close/>
                </a:path>
              </a:pathLst>
            </a:custGeom>
            <a:ln w="127000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7546848" y="4085856"/>
              <a:ext cx="3939540" cy="24048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06030" y="4107814"/>
              <a:ext cx="3825875" cy="2290445"/>
            </a:xfrm>
            <a:custGeom>
              <a:avLst/>
              <a:gdLst/>
              <a:ahLst/>
              <a:cxnLst/>
              <a:rect l="l" t="t" r="r" b="b"/>
              <a:pathLst>
                <a:path w="3825875" h="2290445">
                  <a:moveTo>
                    <a:pt x="3444113" y="0"/>
                  </a:moveTo>
                  <a:lnTo>
                    <a:pt x="381762" y="0"/>
                  </a:lnTo>
                  <a:lnTo>
                    <a:pt x="333878" y="2974"/>
                  </a:lnTo>
                  <a:lnTo>
                    <a:pt x="287769" y="11660"/>
                  </a:lnTo>
                  <a:lnTo>
                    <a:pt x="243791" y="25699"/>
                  </a:lnTo>
                  <a:lnTo>
                    <a:pt x="202303" y="44733"/>
                  </a:lnTo>
                  <a:lnTo>
                    <a:pt x="163662" y="68404"/>
                  </a:lnTo>
                  <a:lnTo>
                    <a:pt x="128227" y="96355"/>
                  </a:lnTo>
                  <a:lnTo>
                    <a:pt x="96355" y="128227"/>
                  </a:lnTo>
                  <a:lnTo>
                    <a:pt x="68404" y="163662"/>
                  </a:lnTo>
                  <a:lnTo>
                    <a:pt x="44733" y="202303"/>
                  </a:lnTo>
                  <a:lnTo>
                    <a:pt x="25699" y="243791"/>
                  </a:lnTo>
                  <a:lnTo>
                    <a:pt x="11660" y="287769"/>
                  </a:lnTo>
                  <a:lnTo>
                    <a:pt x="2974" y="333878"/>
                  </a:lnTo>
                  <a:lnTo>
                    <a:pt x="0" y="381762"/>
                  </a:lnTo>
                  <a:lnTo>
                    <a:pt x="0" y="1908695"/>
                  </a:lnTo>
                  <a:lnTo>
                    <a:pt x="2974" y="1956581"/>
                  </a:lnTo>
                  <a:lnTo>
                    <a:pt x="11660" y="2002691"/>
                  </a:lnTo>
                  <a:lnTo>
                    <a:pt x="25699" y="2046669"/>
                  </a:lnTo>
                  <a:lnTo>
                    <a:pt x="44733" y="2088157"/>
                  </a:lnTo>
                  <a:lnTo>
                    <a:pt x="68404" y="2126796"/>
                  </a:lnTo>
                  <a:lnTo>
                    <a:pt x="96355" y="2162229"/>
                  </a:lnTo>
                  <a:lnTo>
                    <a:pt x="128227" y="2194099"/>
                  </a:lnTo>
                  <a:lnTo>
                    <a:pt x="163662" y="2222047"/>
                  </a:lnTo>
                  <a:lnTo>
                    <a:pt x="202303" y="2245716"/>
                  </a:lnTo>
                  <a:lnTo>
                    <a:pt x="243791" y="2264748"/>
                  </a:lnTo>
                  <a:lnTo>
                    <a:pt x="287769" y="2278785"/>
                  </a:lnTo>
                  <a:lnTo>
                    <a:pt x="333878" y="2287470"/>
                  </a:lnTo>
                  <a:lnTo>
                    <a:pt x="381762" y="2290445"/>
                  </a:lnTo>
                  <a:lnTo>
                    <a:pt x="3444113" y="2290445"/>
                  </a:lnTo>
                  <a:lnTo>
                    <a:pt x="3491996" y="2287470"/>
                  </a:lnTo>
                  <a:lnTo>
                    <a:pt x="3538105" y="2278785"/>
                  </a:lnTo>
                  <a:lnTo>
                    <a:pt x="3582083" y="2264748"/>
                  </a:lnTo>
                  <a:lnTo>
                    <a:pt x="3623571" y="2245716"/>
                  </a:lnTo>
                  <a:lnTo>
                    <a:pt x="3662212" y="2222047"/>
                  </a:lnTo>
                  <a:lnTo>
                    <a:pt x="3697647" y="2194099"/>
                  </a:lnTo>
                  <a:lnTo>
                    <a:pt x="3729519" y="2162229"/>
                  </a:lnTo>
                  <a:lnTo>
                    <a:pt x="3757470" y="2126796"/>
                  </a:lnTo>
                  <a:lnTo>
                    <a:pt x="3781141" y="2088157"/>
                  </a:lnTo>
                  <a:lnTo>
                    <a:pt x="3800175" y="2046669"/>
                  </a:lnTo>
                  <a:lnTo>
                    <a:pt x="3814214" y="2002691"/>
                  </a:lnTo>
                  <a:lnTo>
                    <a:pt x="3822900" y="1956581"/>
                  </a:lnTo>
                  <a:lnTo>
                    <a:pt x="3825875" y="1908695"/>
                  </a:lnTo>
                  <a:lnTo>
                    <a:pt x="3825875" y="381762"/>
                  </a:lnTo>
                  <a:lnTo>
                    <a:pt x="3822900" y="333878"/>
                  </a:lnTo>
                  <a:lnTo>
                    <a:pt x="3814214" y="287769"/>
                  </a:lnTo>
                  <a:lnTo>
                    <a:pt x="3800175" y="243791"/>
                  </a:lnTo>
                  <a:lnTo>
                    <a:pt x="3781141" y="202303"/>
                  </a:lnTo>
                  <a:lnTo>
                    <a:pt x="3757470" y="163662"/>
                  </a:lnTo>
                  <a:lnTo>
                    <a:pt x="3729519" y="128227"/>
                  </a:lnTo>
                  <a:lnTo>
                    <a:pt x="3697647" y="96355"/>
                  </a:lnTo>
                  <a:lnTo>
                    <a:pt x="3662212" y="68404"/>
                  </a:lnTo>
                  <a:lnTo>
                    <a:pt x="3623571" y="44733"/>
                  </a:lnTo>
                  <a:lnTo>
                    <a:pt x="3582083" y="25699"/>
                  </a:lnTo>
                  <a:lnTo>
                    <a:pt x="3538105" y="11660"/>
                  </a:lnTo>
                  <a:lnTo>
                    <a:pt x="3491996" y="2974"/>
                  </a:lnTo>
                  <a:lnTo>
                    <a:pt x="3444113" y="0"/>
                  </a:lnTo>
                  <a:close/>
                </a:path>
              </a:pathLst>
            </a:custGeom>
            <a:solidFill>
              <a:srgbClr val="F5F8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606030" y="4107814"/>
              <a:ext cx="3825875" cy="2290445"/>
            </a:xfrm>
            <a:custGeom>
              <a:avLst/>
              <a:gdLst/>
              <a:ahLst/>
              <a:cxnLst/>
              <a:rect l="l" t="t" r="r" b="b"/>
              <a:pathLst>
                <a:path w="3825875" h="2290445">
                  <a:moveTo>
                    <a:pt x="0" y="381762"/>
                  </a:moveTo>
                  <a:lnTo>
                    <a:pt x="2974" y="333878"/>
                  </a:lnTo>
                  <a:lnTo>
                    <a:pt x="11660" y="287769"/>
                  </a:lnTo>
                  <a:lnTo>
                    <a:pt x="25699" y="243791"/>
                  </a:lnTo>
                  <a:lnTo>
                    <a:pt x="44733" y="202303"/>
                  </a:lnTo>
                  <a:lnTo>
                    <a:pt x="68404" y="163662"/>
                  </a:lnTo>
                  <a:lnTo>
                    <a:pt x="96355" y="128227"/>
                  </a:lnTo>
                  <a:lnTo>
                    <a:pt x="128227" y="96355"/>
                  </a:lnTo>
                  <a:lnTo>
                    <a:pt x="163662" y="68404"/>
                  </a:lnTo>
                  <a:lnTo>
                    <a:pt x="202303" y="44733"/>
                  </a:lnTo>
                  <a:lnTo>
                    <a:pt x="243791" y="25699"/>
                  </a:lnTo>
                  <a:lnTo>
                    <a:pt x="287769" y="11660"/>
                  </a:lnTo>
                  <a:lnTo>
                    <a:pt x="333878" y="2974"/>
                  </a:lnTo>
                  <a:lnTo>
                    <a:pt x="381762" y="0"/>
                  </a:lnTo>
                  <a:lnTo>
                    <a:pt x="3444113" y="0"/>
                  </a:lnTo>
                  <a:lnTo>
                    <a:pt x="3491996" y="2974"/>
                  </a:lnTo>
                  <a:lnTo>
                    <a:pt x="3538105" y="11660"/>
                  </a:lnTo>
                  <a:lnTo>
                    <a:pt x="3582083" y="25699"/>
                  </a:lnTo>
                  <a:lnTo>
                    <a:pt x="3623571" y="44733"/>
                  </a:lnTo>
                  <a:lnTo>
                    <a:pt x="3662212" y="68404"/>
                  </a:lnTo>
                  <a:lnTo>
                    <a:pt x="3697647" y="96355"/>
                  </a:lnTo>
                  <a:lnTo>
                    <a:pt x="3729519" y="128227"/>
                  </a:lnTo>
                  <a:lnTo>
                    <a:pt x="3757470" y="163662"/>
                  </a:lnTo>
                  <a:lnTo>
                    <a:pt x="3781141" y="202303"/>
                  </a:lnTo>
                  <a:lnTo>
                    <a:pt x="3800175" y="243791"/>
                  </a:lnTo>
                  <a:lnTo>
                    <a:pt x="3814214" y="287769"/>
                  </a:lnTo>
                  <a:lnTo>
                    <a:pt x="3822900" y="333878"/>
                  </a:lnTo>
                  <a:lnTo>
                    <a:pt x="3825875" y="381762"/>
                  </a:lnTo>
                  <a:lnTo>
                    <a:pt x="3825875" y="1908695"/>
                  </a:lnTo>
                  <a:lnTo>
                    <a:pt x="3822900" y="1956581"/>
                  </a:lnTo>
                  <a:lnTo>
                    <a:pt x="3814214" y="2002691"/>
                  </a:lnTo>
                  <a:lnTo>
                    <a:pt x="3800175" y="2046669"/>
                  </a:lnTo>
                  <a:lnTo>
                    <a:pt x="3781141" y="2088157"/>
                  </a:lnTo>
                  <a:lnTo>
                    <a:pt x="3757470" y="2126796"/>
                  </a:lnTo>
                  <a:lnTo>
                    <a:pt x="3729519" y="2162229"/>
                  </a:lnTo>
                  <a:lnTo>
                    <a:pt x="3697647" y="2194099"/>
                  </a:lnTo>
                  <a:lnTo>
                    <a:pt x="3662212" y="2222047"/>
                  </a:lnTo>
                  <a:lnTo>
                    <a:pt x="3623571" y="2245716"/>
                  </a:lnTo>
                  <a:lnTo>
                    <a:pt x="3582083" y="2264748"/>
                  </a:lnTo>
                  <a:lnTo>
                    <a:pt x="3538105" y="2278785"/>
                  </a:lnTo>
                  <a:lnTo>
                    <a:pt x="3491996" y="2287470"/>
                  </a:lnTo>
                  <a:lnTo>
                    <a:pt x="3444113" y="2290445"/>
                  </a:lnTo>
                  <a:lnTo>
                    <a:pt x="381762" y="2290445"/>
                  </a:lnTo>
                  <a:lnTo>
                    <a:pt x="333878" y="2287470"/>
                  </a:lnTo>
                  <a:lnTo>
                    <a:pt x="287769" y="2278785"/>
                  </a:lnTo>
                  <a:lnTo>
                    <a:pt x="243791" y="2264748"/>
                  </a:lnTo>
                  <a:lnTo>
                    <a:pt x="202303" y="2245716"/>
                  </a:lnTo>
                  <a:lnTo>
                    <a:pt x="163662" y="2222047"/>
                  </a:lnTo>
                  <a:lnTo>
                    <a:pt x="128227" y="2194099"/>
                  </a:lnTo>
                  <a:lnTo>
                    <a:pt x="96355" y="2162229"/>
                  </a:lnTo>
                  <a:lnTo>
                    <a:pt x="68404" y="2126796"/>
                  </a:lnTo>
                  <a:lnTo>
                    <a:pt x="44733" y="2088157"/>
                  </a:lnTo>
                  <a:lnTo>
                    <a:pt x="25699" y="2046669"/>
                  </a:lnTo>
                  <a:lnTo>
                    <a:pt x="11660" y="2002691"/>
                  </a:lnTo>
                  <a:lnTo>
                    <a:pt x="2974" y="1956581"/>
                  </a:lnTo>
                  <a:lnTo>
                    <a:pt x="0" y="1908695"/>
                  </a:lnTo>
                  <a:lnTo>
                    <a:pt x="0" y="381762"/>
                  </a:lnTo>
                  <a:close/>
                </a:path>
              </a:pathLst>
            </a:custGeom>
            <a:ln w="12700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990458" y="4315714"/>
            <a:ext cx="3147695" cy="1862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多样化的部署方式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131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公有云：数据部署在云服务器上。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5080" indent="-287020">
              <a:lnSpc>
                <a:spcPct val="110000"/>
              </a:lnSpc>
              <a:spcBef>
                <a:spcPts val="60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7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私有云：数据部署在本地，在纯内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网环境运行，支持</a:t>
            </a: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VPN</a:t>
            </a:r>
            <a:r>
              <a:rPr sz="14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拨号接入。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765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7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混合云：支持云服务器、本地服务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>
              <a:lnSpc>
                <a:spcPct val="100000"/>
              </a:lnSpc>
              <a:spcBef>
                <a:spcPts val="170"/>
              </a:spcBef>
            </a:pPr>
            <a:r>
              <a:rPr sz="1400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器混合部署。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3504" y="4085856"/>
            <a:ext cx="3941445" cy="2405380"/>
            <a:chOff x="603504" y="4085856"/>
            <a:chExt cx="3941445" cy="2405380"/>
          </a:xfrm>
        </p:grpSpPr>
        <p:pic>
          <p:nvPicPr>
            <p:cNvPr id="10" name="object 1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03504" y="4085856"/>
              <a:ext cx="3941064" cy="240487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62940" y="4107815"/>
              <a:ext cx="3825875" cy="2290445"/>
            </a:xfrm>
            <a:custGeom>
              <a:avLst/>
              <a:gdLst/>
              <a:ahLst/>
              <a:cxnLst/>
              <a:rect l="l" t="t" r="r" b="b"/>
              <a:pathLst>
                <a:path w="3825875" h="2290445">
                  <a:moveTo>
                    <a:pt x="3444113" y="0"/>
                  </a:moveTo>
                  <a:lnTo>
                    <a:pt x="381749" y="0"/>
                  </a:lnTo>
                  <a:lnTo>
                    <a:pt x="333863" y="2974"/>
                  </a:lnTo>
                  <a:lnTo>
                    <a:pt x="287753" y="11660"/>
                  </a:lnTo>
                  <a:lnTo>
                    <a:pt x="243775" y="25699"/>
                  </a:lnTo>
                  <a:lnTo>
                    <a:pt x="202287" y="44733"/>
                  </a:lnTo>
                  <a:lnTo>
                    <a:pt x="163648" y="68404"/>
                  </a:lnTo>
                  <a:lnTo>
                    <a:pt x="128215" y="96355"/>
                  </a:lnTo>
                  <a:lnTo>
                    <a:pt x="96345" y="128227"/>
                  </a:lnTo>
                  <a:lnTo>
                    <a:pt x="68397" y="163662"/>
                  </a:lnTo>
                  <a:lnTo>
                    <a:pt x="44728" y="202303"/>
                  </a:lnTo>
                  <a:lnTo>
                    <a:pt x="25696" y="243791"/>
                  </a:lnTo>
                  <a:lnTo>
                    <a:pt x="11659" y="287769"/>
                  </a:lnTo>
                  <a:lnTo>
                    <a:pt x="2974" y="333878"/>
                  </a:lnTo>
                  <a:lnTo>
                    <a:pt x="0" y="381762"/>
                  </a:lnTo>
                  <a:lnTo>
                    <a:pt x="0" y="1908695"/>
                  </a:lnTo>
                  <a:lnTo>
                    <a:pt x="2974" y="1956581"/>
                  </a:lnTo>
                  <a:lnTo>
                    <a:pt x="11659" y="2002691"/>
                  </a:lnTo>
                  <a:lnTo>
                    <a:pt x="25696" y="2046669"/>
                  </a:lnTo>
                  <a:lnTo>
                    <a:pt x="44728" y="2088157"/>
                  </a:lnTo>
                  <a:lnTo>
                    <a:pt x="68397" y="2126796"/>
                  </a:lnTo>
                  <a:lnTo>
                    <a:pt x="96345" y="2162229"/>
                  </a:lnTo>
                  <a:lnTo>
                    <a:pt x="128215" y="2194099"/>
                  </a:lnTo>
                  <a:lnTo>
                    <a:pt x="163648" y="2222047"/>
                  </a:lnTo>
                  <a:lnTo>
                    <a:pt x="202287" y="2245716"/>
                  </a:lnTo>
                  <a:lnTo>
                    <a:pt x="243775" y="2264748"/>
                  </a:lnTo>
                  <a:lnTo>
                    <a:pt x="287753" y="2278785"/>
                  </a:lnTo>
                  <a:lnTo>
                    <a:pt x="333863" y="2287470"/>
                  </a:lnTo>
                  <a:lnTo>
                    <a:pt x="381749" y="2290445"/>
                  </a:lnTo>
                  <a:lnTo>
                    <a:pt x="3444113" y="2290445"/>
                  </a:lnTo>
                  <a:lnTo>
                    <a:pt x="3491996" y="2287470"/>
                  </a:lnTo>
                  <a:lnTo>
                    <a:pt x="3538105" y="2278785"/>
                  </a:lnTo>
                  <a:lnTo>
                    <a:pt x="3582083" y="2264748"/>
                  </a:lnTo>
                  <a:lnTo>
                    <a:pt x="3623571" y="2245716"/>
                  </a:lnTo>
                  <a:lnTo>
                    <a:pt x="3662212" y="2222047"/>
                  </a:lnTo>
                  <a:lnTo>
                    <a:pt x="3697647" y="2194099"/>
                  </a:lnTo>
                  <a:lnTo>
                    <a:pt x="3729519" y="2162229"/>
                  </a:lnTo>
                  <a:lnTo>
                    <a:pt x="3757470" y="2126796"/>
                  </a:lnTo>
                  <a:lnTo>
                    <a:pt x="3781141" y="2088157"/>
                  </a:lnTo>
                  <a:lnTo>
                    <a:pt x="3800175" y="2046669"/>
                  </a:lnTo>
                  <a:lnTo>
                    <a:pt x="3814214" y="2002691"/>
                  </a:lnTo>
                  <a:lnTo>
                    <a:pt x="3822900" y="1956581"/>
                  </a:lnTo>
                  <a:lnTo>
                    <a:pt x="3825875" y="1908695"/>
                  </a:lnTo>
                  <a:lnTo>
                    <a:pt x="3825875" y="381762"/>
                  </a:lnTo>
                  <a:lnTo>
                    <a:pt x="3822900" y="333878"/>
                  </a:lnTo>
                  <a:lnTo>
                    <a:pt x="3814214" y="287769"/>
                  </a:lnTo>
                  <a:lnTo>
                    <a:pt x="3800175" y="243791"/>
                  </a:lnTo>
                  <a:lnTo>
                    <a:pt x="3781141" y="202303"/>
                  </a:lnTo>
                  <a:lnTo>
                    <a:pt x="3757470" y="163662"/>
                  </a:lnTo>
                  <a:lnTo>
                    <a:pt x="3729519" y="128227"/>
                  </a:lnTo>
                  <a:lnTo>
                    <a:pt x="3697647" y="96355"/>
                  </a:lnTo>
                  <a:lnTo>
                    <a:pt x="3662212" y="68404"/>
                  </a:lnTo>
                  <a:lnTo>
                    <a:pt x="3623571" y="44733"/>
                  </a:lnTo>
                  <a:lnTo>
                    <a:pt x="3582083" y="25699"/>
                  </a:lnTo>
                  <a:lnTo>
                    <a:pt x="3538105" y="11660"/>
                  </a:lnTo>
                  <a:lnTo>
                    <a:pt x="3491996" y="2974"/>
                  </a:lnTo>
                  <a:lnTo>
                    <a:pt x="3444113" y="0"/>
                  </a:lnTo>
                  <a:close/>
                </a:path>
              </a:pathLst>
            </a:custGeom>
            <a:solidFill>
              <a:srgbClr val="F5F8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62940" y="4107815"/>
              <a:ext cx="3825875" cy="2290445"/>
            </a:xfrm>
            <a:custGeom>
              <a:avLst/>
              <a:gdLst/>
              <a:ahLst/>
              <a:cxnLst/>
              <a:rect l="l" t="t" r="r" b="b"/>
              <a:pathLst>
                <a:path w="3825875" h="2290445">
                  <a:moveTo>
                    <a:pt x="0" y="381762"/>
                  </a:moveTo>
                  <a:lnTo>
                    <a:pt x="2974" y="333878"/>
                  </a:lnTo>
                  <a:lnTo>
                    <a:pt x="11659" y="287769"/>
                  </a:lnTo>
                  <a:lnTo>
                    <a:pt x="25696" y="243791"/>
                  </a:lnTo>
                  <a:lnTo>
                    <a:pt x="44728" y="202303"/>
                  </a:lnTo>
                  <a:lnTo>
                    <a:pt x="68397" y="163662"/>
                  </a:lnTo>
                  <a:lnTo>
                    <a:pt x="96345" y="128227"/>
                  </a:lnTo>
                  <a:lnTo>
                    <a:pt x="128215" y="96355"/>
                  </a:lnTo>
                  <a:lnTo>
                    <a:pt x="163648" y="68404"/>
                  </a:lnTo>
                  <a:lnTo>
                    <a:pt x="202287" y="44733"/>
                  </a:lnTo>
                  <a:lnTo>
                    <a:pt x="243775" y="25699"/>
                  </a:lnTo>
                  <a:lnTo>
                    <a:pt x="287753" y="11660"/>
                  </a:lnTo>
                  <a:lnTo>
                    <a:pt x="333863" y="2974"/>
                  </a:lnTo>
                  <a:lnTo>
                    <a:pt x="381749" y="0"/>
                  </a:lnTo>
                  <a:lnTo>
                    <a:pt x="3444113" y="0"/>
                  </a:lnTo>
                  <a:lnTo>
                    <a:pt x="3491996" y="2974"/>
                  </a:lnTo>
                  <a:lnTo>
                    <a:pt x="3538105" y="11660"/>
                  </a:lnTo>
                  <a:lnTo>
                    <a:pt x="3582083" y="25699"/>
                  </a:lnTo>
                  <a:lnTo>
                    <a:pt x="3623571" y="44733"/>
                  </a:lnTo>
                  <a:lnTo>
                    <a:pt x="3662212" y="68404"/>
                  </a:lnTo>
                  <a:lnTo>
                    <a:pt x="3697647" y="96355"/>
                  </a:lnTo>
                  <a:lnTo>
                    <a:pt x="3729519" y="128227"/>
                  </a:lnTo>
                  <a:lnTo>
                    <a:pt x="3757470" y="163662"/>
                  </a:lnTo>
                  <a:lnTo>
                    <a:pt x="3781141" y="202303"/>
                  </a:lnTo>
                  <a:lnTo>
                    <a:pt x="3800175" y="243791"/>
                  </a:lnTo>
                  <a:lnTo>
                    <a:pt x="3814214" y="287769"/>
                  </a:lnTo>
                  <a:lnTo>
                    <a:pt x="3822900" y="333878"/>
                  </a:lnTo>
                  <a:lnTo>
                    <a:pt x="3825875" y="381762"/>
                  </a:lnTo>
                  <a:lnTo>
                    <a:pt x="3825875" y="1908695"/>
                  </a:lnTo>
                  <a:lnTo>
                    <a:pt x="3822900" y="1956581"/>
                  </a:lnTo>
                  <a:lnTo>
                    <a:pt x="3814214" y="2002691"/>
                  </a:lnTo>
                  <a:lnTo>
                    <a:pt x="3800175" y="2046669"/>
                  </a:lnTo>
                  <a:lnTo>
                    <a:pt x="3781141" y="2088157"/>
                  </a:lnTo>
                  <a:lnTo>
                    <a:pt x="3757470" y="2126796"/>
                  </a:lnTo>
                  <a:lnTo>
                    <a:pt x="3729519" y="2162229"/>
                  </a:lnTo>
                  <a:lnTo>
                    <a:pt x="3697647" y="2194099"/>
                  </a:lnTo>
                  <a:lnTo>
                    <a:pt x="3662212" y="2222047"/>
                  </a:lnTo>
                  <a:lnTo>
                    <a:pt x="3623571" y="2245716"/>
                  </a:lnTo>
                  <a:lnTo>
                    <a:pt x="3582083" y="2264748"/>
                  </a:lnTo>
                  <a:lnTo>
                    <a:pt x="3538105" y="2278785"/>
                  </a:lnTo>
                  <a:lnTo>
                    <a:pt x="3491996" y="2287470"/>
                  </a:lnTo>
                  <a:lnTo>
                    <a:pt x="3444113" y="2290445"/>
                  </a:lnTo>
                  <a:lnTo>
                    <a:pt x="381749" y="2290445"/>
                  </a:lnTo>
                  <a:lnTo>
                    <a:pt x="333863" y="2287470"/>
                  </a:lnTo>
                  <a:lnTo>
                    <a:pt x="287753" y="2278785"/>
                  </a:lnTo>
                  <a:lnTo>
                    <a:pt x="243775" y="2264748"/>
                  </a:lnTo>
                  <a:lnTo>
                    <a:pt x="202287" y="2245716"/>
                  </a:lnTo>
                  <a:lnTo>
                    <a:pt x="163648" y="2222047"/>
                  </a:lnTo>
                  <a:lnTo>
                    <a:pt x="128215" y="2194099"/>
                  </a:lnTo>
                  <a:lnTo>
                    <a:pt x="96345" y="2162229"/>
                  </a:lnTo>
                  <a:lnTo>
                    <a:pt x="68397" y="2126796"/>
                  </a:lnTo>
                  <a:lnTo>
                    <a:pt x="44728" y="2088157"/>
                  </a:lnTo>
                  <a:lnTo>
                    <a:pt x="25696" y="2046669"/>
                  </a:lnTo>
                  <a:lnTo>
                    <a:pt x="11659" y="2002691"/>
                  </a:lnTo>
                  <a:lnTo>
                    <a:pt x="2974" y="1956581"/>
                  </a:lnTo>
                  <a:lnTo>
                    <a:pt x="0" y="1908695"/>
                  </a:lnTo>
                  <a:lnTo>
                    <a:pt x="0" y="381762"/>
                  </a:lnTo>
                  <a:close/>
                </a:path>
              </a:pathLst>
            </a:custGeom>
            <a:ln w="12700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873250" y="4321809"/>
            <a:ext cx="1416050" cy="461645"/>
          </a:xfrm>
          <a:prstGeom prst="rect">
            <a:avLst/>
          </a:prstGeom>
          <a:ln w="9525">
            <a:solidFill>
              <a:srgbClr val="DEEBF7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270"/>
              </a:spcBef>
            </a:pPr>
            <a:r>
              <a:rPr sz="2400" b="1" spc="-15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管理安全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7739" y="4954270"/>
            <a:ext cx="3175635" cy="1125220"/>
          </a:xfrm>
          <a:prstGeom prst="rect">
            <a:avLst/>
          </a:prstGeom>
          <a:ln w="9525">
            <a:solidFill>
              <a:srgbClr val="DEEBF7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377825" marR="82550" indent="-287020">
              <a:lnSpc>
                <a:spcPct val="110000"/>
              </a:lnSpc>
              <a:spcBef>
                <a:spcPts val="190"/>
              </a:spcBef>
              <a:buFont typeface="Wingdings" panose="05000000000000000000"/>
              <a:buChar char=""/>
              <a:tabLst>
                <a:tab pos="377825" algn="l"/>
              </a:tabLst>
            </a:pPr>
            <a:r>
              <a:rPr sz="14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按部门、角色、人员分配不同访问</a:t>
            </a: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及操作权限</a:t>
            </a:r>
            <a:r>
              <a:rPr lang="zh-CN" altLang="en-US" sz="1400" spc="-10" dirty="0">
                <a:solidFill>
                  <a:srgbClr val="252525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377825" indent="-286385">
              <a:lnSpc>
                <a:spcPct val="100000"/>
              </a:lnSpc>
              <a:spcBef>
                <a:spcPts val="770"/>
              </a:spcBef>
              <a:buFont typeface="Wingdings" panose="05000000000000000000"/>
              <a:buChar char=""/>
              <a:tabLst>
                <a:tab pos="377825" algn="l"/>
              </a:tabLst>
            </a:pPr>
            <a:r>
              <a:rPr sz="14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通讯录可见权限设置</a:t>
            </a:r>
            <a:r>
              <a:rPr lang="zh-CN" altLang="en-US" sz="1400" spc="-15" dirty="0">
                <a:solidFill>
                  <a:srgbClr val="252525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377825" indent="-286385">
              <a:lnSpc>
                <a:spcPct val="100000"/>
              </a:lnSpc>
              <a:spcBef>
                <a:spcPts val="770"/>
              </a:spcBef>
              <a:buFont typeface="Wingdings" panose="05000000000000000000"/>
              <a:buChar char=""/>
              <a:tabLst>
                <a:tab pos="377825" algn="l"/>
              </a:tabLst>
            </a:pP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高管信息可见设置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546847" y="1091183"/>
            <a:ext cx="3939540" cy="2405380"/>
            <a:chOff x="7546847" y="1091183"/>
            <a:chExt cx="3939540" cy="2405380"/>
          </a:xfrm>
        </p:grpSpPr>
        <p:pic>
          <p:nvPicPr>
            <p:cNvPr id="16" name="object 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546847" y="1091183"/>
              <a:ext cx="3939540" cy="240487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606029" y="1112519"/>
              <a:ext cx="3825875" cy="2290445"/>
            </a:xfrm>
            <a:custGeom>
              <a:avLst/>
              <a:gdLst/>
              <a:ahLst/>
              <a:cxnLst/>
              <a:rect l="l" t="t" r="r" b="b"/>
              <a:pathLst>
                <a:path w="3825875" h="2290445">
                  <a:moveTo>
                    <a:pt x="3444113" y="0"/>
                  </a:moveTo>
                  <a:lnTo>
                    <a:pt x="381762" y="0"/>
                  </a:lnTo>
                  <a:lnTo>
                    <a:pt x="333878" y="2974"/>
                  </a:lnTo>
                  <a:lnTo>
                    <a:pt x="287769" y="11660"/>
                  </a:lnTo>
                  <a:lnTo>
                    <a:pt x="243791" y="25699"/>
                  </a:lnTo>
                  <a:lnTo>
                    <a:pt x="202303" y="44733"/>
                  </a:lnTo>
                  <a:lnTo>
                    <a:pt x="163662" y="68404"/>
                  </a:lnTo>
                  <a:lnTo>
                    <a:pt x="128227" y="96355"/>
                  </a:lnTo>
                  <a:lnTo>
                    <a:pt x="96355" y="128227"/>
                  </a:lnTo>
                  <a:lnTo>
                    <a:pt x="68404" y="163662"/>
                  </a:lnTo>
                  <a:lnTo>
                    <a:pt x="44733" y="202303"/>
                  </a:lnTo>
                  <a:lnTo>
                    <a:pt x="25699" y="243791"/>
                  </a:lnTo>
                  <a:lnTo>
                    <a:pt x="11660" y="287769"/>
                  </a:lnTo>
                  <a:lnTo>
                    <a:pt x="2974" y="333878"/>
                  </a:lnTo>
                  <a:lnTo>
                    <a:pt x="0" y="381762"/>
                  </a:lnTo>
                  <a:lnTo>
                    <a:pt x="0" y="1908682"/>
                  </a:lnTo>
                  <a:lnTo>
                    <a:pt x="2974" y="1956566"/>
                  </a:lnTo>
                  <a:lnTo>
                    <a:pt x="11660" y="2002675"/>
                  </a:lnTo>
                  <a:lnTo>
                    <a:pt x="25699" y="2046653"/>
                  </a:lnTo>
                  <a:lnTo>
                    <a:pt x="44733" y="2088141"/>
                  </a:lnTo>
                  <a:lnTo>
                    <a:pt x="68404" y="2126782"/>
                  </a:lnTo>
                  <a:lnTo>
                    <a:pt x="96355" y="2162217"/>
                  </a:lnTo>
                  <a:lnTo>
                    <a:pt x="128227" y="2194089"/>
                  </a:lnTo>
                  <a:lnTo>
                    <a:pt x="163662" y="2222040"/>
                  </a:lnTo>
                  <a:lnTo>
                    <a:pt x="202303" y="2245711"/>
                  </a:lnTo>
                  <a:lnTo>
                    <a:pt x="243791" y="2264745"/>
                  </a:lnTo>
                  <a:lnTo>
                    <a:pt x="287769" y="2278784"/>
                  </a:lnTo>
                  <a:lnTo>
                    <a:pt x="333878" y="2287470"/>
                  </a:lnTo>
                  <a:lnTo>
                    <a:pt x="381762" y="2290444"/>
                  </a:lnTo>
                  <a:lnTo>
                    <a:pt x="3444113" y="2290444"/>
                  </a:lnTo>
                  <a:lnTo>
                    <a:pt x="3491996" y="2287470"/>
                  </a:lnTo>
                  <a:lnTo>
                    <a:pt x="3538105" y="2278784"/>
                  </a:lnTo>
                  <a:lnTo>
                    <a:pt x="3582083" y="2264745"/>
                  </a:lnTo>
                  <a:lnTo>
                    <a:pt x="3623571" y="2245711"/>
                  </a:lnTo>
                  <a:lnTo>
                    <a:pt x="3662212" y="2222040"/>
                  </a:lnTo>
                  <a:lnTo>
                    <a:pt x="3697647" y="2194089"/>
                  </a:lnTo>
                  <a:lnTo>
                    <a:pt x="3729519" y="2162217"/>
                  </a:lnTo>
                  <a:lnTo>
                    <a:pt x="3757470" y="2126782"/>
                  </a:lnTo>
                  <a:lnTo>
                    <a:pt x="3781141" y="2088141"/>
                  </a:lnTo>
                  <a:lnTo>
                    <a:pt x="3800175" y="2046653"/>
                  </a:lnTo>
                  <a:lnTo>
                    <a:pt x="3814214" y="2002675"/>
                  </a:lnTo>
                  <a:lnTo>
                    <a:pt x="3822900" y="1956566"/>
                  </a:lnTo>
                  <a:lnTo>
                    <a:pt x="3825875" y="1908682"/>
                  </a:lnTo>
                  <a:lnTo>
                    <a:pt x="3825875" y="381762"/>
                  </a:lnTo>
                  <a:lnTo>
                    <a:pt x="3822900" y="333878"/>
                  </a:lnTo>
                  <a:lnTo>
                    <a:pt x="3814214" y="287769"/>
                  </a:lnTo>
                  <a:lnTo>
                    <a:pt x="3800175" y="243791"/>
                  </a:lnTo>
                  <a:lnTo>
                    <a:pt x="3781141" y="202303"/>
                  </a:lnTo>
                  <a:lnTo>
                    <a:pt x="3757470" y="163662"/>
                  </a:lnTo>
                  <a:lnTo>
                    <a:pt x="3729519" y="128227"/>
                  </a:lnTo>
                  <a:lnTo>
                    <a:pt x="3697647" y="96355"/>
                  </a:lnTo>
                  <a:lnTo>
                    <a:pt x="3662212" y="68404"/>
                  </a:lnTo>
                  <a:lnTo>
                    <a:pt x="3623571" y="44733"/>
                  </a:lnTo>
                  <a:lnTo>
                    <a:pt x="3582083" y="25699"/>
                  </a:lnTo>
                  <a:lnTo>
                    <a:pt x="3538105" y="11660"/>
                  </a:lnTo>
                  <a:lnTo>
                    <a:pt x="3491996" y="2974"/>
                  </a:lnTo>
                  <a:lnTo>
                    <a:pt x="3444113" y="0"/>
                  </a:lnTo>
                  <a:close/>
                </a:path>
              </a:pathLst>
            </a:custGeom>
            <a:solidFill>
              <a:srgbClr val="F5F8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606029" y="1112519"/>
              <a:ext cx="3825875" cy="2290445"/>
            </a:xfrm>
            <a:custGeom>
              <a:avLst/>
              <a:gdLst/>
              <a:ahLst/>
              <a:cxnLst/>
              <a:rect l="l" t="t" r="r" b="b"/>
              <a:pathLst>
                <a:path w="3825875" h="2290445">
                  <a:moveTo>
                    <a:pt x="0" y="381762"/>
                  </a:moveTo>
                  <a:lnTo>
                    <a:pt x="2974" y="333878"/>
                  </a:lnTo>
                  <a:lnTo>
                    <a:pt x="11660" y="287769"/>
                  </a:lnTo>
                  <a:lnTo>
                    <a:pt x="25699" y="243791"/>
                  </a:lnTo>
                  <a:lnTo>
                    <a:pt x="44733" y="202303"/>
                  </a:lnTo>
                  <a:lnTo>
                    <a:pt x="68404" y="163662"/>
                  </a:lnTo>
                  <a:lnTo>
                    <a:pt x="96355" y="128227"/>
                  </a:lnTo>
                  <a:lnTo>
                    <a:pt x="128227" y="96355"/>
                  </a:lnTo>
                  <a:lnTo>
                    <a:pt x="163662" y="68404"/>
                  </a:lnTo>
                  <a:lnTo>
                    <a:pt x="202303" y="44733"/>
                  </a:lnTo>
                  <a:lnTo>
                    <a:pt x="243791" y="25699"/>
                  </a:lnTo>
                  <a:lnTo>
                    <a:pt x="287769" y="11660"/>
                  </a:lnTo>
                  <a:lnTo>
                    <a:pt x="333878" y="2974"/>
                  </a:lnTo>
                  <a:lnTo>
                    <a:pt x="381762" y="0"/>
                  </a:lnTo>
                  <a:lnTo>
                    <a:pt x="3444113" y="0"/>
                  </a:lnTo>
                  <a:lnTo>
                    <a:pt x="3491996" y="2974"/>
                  </a:lnTo>
                  <a:lnTo>
                    <a:pt x="3538105" y="11660"/>
                  </a:lnTo>
                  <a:lnTo>
                    <a:pt x="3582083" y="25699"/>
                  </a:lnTo>
                  <a:lnTo>
                    <a:pt x="3623571" y="44733"/>
                  </a:lnTo>
                  <a:lnTo>
                    <a:pt x="3662212" y="68404"/>
                  </a:lnTo>
                  <a:lnTo>
                    <a:pt x="3697647" y="96355"/>
                  </a:lnTo>
                  <a:lnTo>
                    <a:pt x="3729519" y="128227"/>
                  </a:lnTo>
                  <a:lnTo>
                    <a:pt x="3757470" y="163662"/>
                  </a:lnTo>
                  <a:lnTo>
                    <a:pt x="3781141" y="202303"/>
                  </a:lnTo>
                  <a:lnTo>
                    <a:pt x="3800175" y="243791"/>
                  </a:lnTo>
                  <a:lnTo>
                    <a:pt x="3814214" y="287769"/>
                  </a:lnTo>
                  <a:lnTo>
                    <a:pt x="3822900" y="333878"/>
                  </a:lnTo>
                  <a:lnTo>
                    <a:pt x="3825875" y="381762"/>
                  </a:lnTo>
                  <a:lnTo>
                    <a:pt x="3825875" y="1908682"/>
                  </a:lnTo>
                  <a:lnTo>
                    <a:pt x="3822900" y="1956566"/>
                  </a:lnTo>
                  <a:lnTo>
                    <a:pt x="3814214" y="2002675"/>
                  </a:lnTo>
                  <a:lnTo>
                    <a:pt x="3800175" y="2046653"/>
                  </a:lnTo>
                  <a:lnTo>
                    <a:pt x="3781141" y="2088141"/>
                  </a:lnTo>
                  <a:lnTo>
                    <a:pt x="3757470" y="2126782"/>
                  </a:lnTo>
                  <a:lnTo>
                    <a:pt x="3729519" y="2162217"/>
                  </a:lnTo>
                  <a:lnTo>
                    <a:pt x="3697647" y="2194089"/>
                  </a:lnTo>
                  <a:lnTo>
                    <a:pt x="3662212" y="2222040"/>
                  </a:lnTo>
                  <a:lnTo>
                    <a:pt x="3623571" y="2245711"/>
                  </a:lnTo>
                  <a:lnTo>
                    <a:pt x="3582083" y="2264745"/>
                  </a:lnTo>
                  <a:lnTo>
                    <a:pt x="3538105" y="2278784"/>
                  </a:lnTo>
                  <a:lnTo>
                    <a:pt x="3491996" y="2287470"/>
                  </a:lnTo>
                  <a:lnTo>
                    <a:pt x="3444113" y="2290444"/>
                  </a:lnTo>
                  <a:lnTo>
                    <a:pt x="381762" y="2290444"/>
                  </a:lnTo>
                  <a:lnTo>
                    <a:pt x="333878" y="2287470"/>
                  </a:lnTo>
                  <a:lnTo>
                    <a:pt x="287769" y="2278784"/>
                  </a:lnTo>
                  <a:lnTo>
                    <a:pt x="243791" y="2264745"/>
                  </a:lnTo>
                  <a:lnTo>
                    <a:pt x="202303" y="2245711"/>
                  </a:lnTo>
                  <a:lnTo>
                    <a:pt x="163662" y="2222040"/>
                  </a:lnTo>
                  <a:lnTo>
                    <a:pt x="128227" y="2194089"/>
                  </a:lnTo>
                  <a:lnTo>
                    <a:pt x="96355" y="2162217"/>
                  </a:lnTo>
                  <a:lnTo>
                    <a:pt x="68404" y="2126782"/>
                  </a:lnTo>
                  <a:lnTo>
                    <a:pt x="44733" y="2088141"/>
                  </a:lnTo>
                  <a:lnTo>
                    <a:pt x="25699" y="2046653"/>
                  </a:lnTo>
                  <a:lnTo>
                    <a:pt x="11660" y="2002675"/>
                  </a:lnTo>
                  <a:lnTo>
                    <a:pt x="2974" y="1956566"/>
                  </a:lnTo>
                  <a:lnTo>
                    <a:pt x="0" y="1908682"/>
                  </a:lnTo>
                  <a:lnTo>
                    <a:pt x="0" y="381762"/>
                  </a:lnTo>
                  <a:close/>
                </a:path>
              </a:pathLst>
            </a:custGeom>
            <a:ln w="12700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7990458" y="1209706"/>
            <a:ext cx="3147695" cy="204216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921385">
              <a:lnSpc>
                <a:spcPct val="100000"/>
              </a:lnSpc>
              <a:spcBef>
                <a:spcPts val="635"/>
              </a:spcBef>
            </a:pPr>
            <a:r>
              <a:rPr sz="2400" b="1" spc="-15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加密方式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5080" indent="-287020">
              <a:lnSpc>
                <a:spcPct val="110000"/>
              </a:lnSpc>
              <a:spcBef>
                <a:spcPts val="15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服务器消息的存储采用</a:t>
            </a: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AES</a:t>
            </a:r>
            <a:r>
              <a:rPr sz="14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加密，每</a:t>
            </a: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个会话独立加密。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5715" indent="-287020">
              <a:lnSpc>
                <a:spcPct val="110000"/>
              </a:lnSpc>
              <a:spcBef>
                <a:spcPts val="60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消息在网络传输过程中，采用</a:t>
            </a: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https </a:t>
            </a:r>
            <a:r>
              <a:rPr lang="en-US" altLang="en-US"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TLS1.2</a:t>
            </a:r>
            <a:r>
              <a:rPr sz="1400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加密。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5080" indent="-287020">
              <a:lnSpc>
                <a:spcPct val="110000"/>
              </a:lnSpc>
              <a:spcBef>
                <a:spcPts val="60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5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消息保存在客户端，采用</a:t>
            </a:r>
            <a:r>
              <a:rPr sz="1400" spc="4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sqlite3.0</a:t>
            </a:r>
            <a:r>
              <a:rPr sz="1400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加密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88695" y="270764"/>
            <a:ext cx="2082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</a:rPr>
              <a:t>数据安全，自主可控</a:t>
            </a:r>
            <a:endParaRPr sz="1800"/>
          </a:p>
        </p:txBody>
      </p:sp>
      <p:grpSp>
        <p:nvGrpSpPr>
          <p:cNvPr id="21" name="object 21"/>
          <p:cNvGrpSpPr/>
          <p:nvPr/>
        </p:nvGrpSpPr>
        <p:grpSpPr>
          <a:xfrm>
            <a:off x="603504" y="1091183"/>
            <a:ext cx="3941445" cy="2405380"/>
            <a:chOff x="603504" y="1091183"/>
            <a:chExt cx="3941445" cy="2405380"/>
          </a:xfrm>
        </p:grpSpPr>
        <p:pic>
          <p:nvPicPr>
            <p:cNvPr id="22" name="object 2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03504" y="1091183"/>
              <a:ext cx="3941064" cy="240487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62940" y="1112519"/>
              <a:ext cx="3825875" cy="2290445"/>
            </a:xfrm>
            <a:custGeom>
              <a:avLst/>
              <a:gdLst/>
              <a:ahLst/>
              <a:cxnLst/>
              <a:rect l="l" t="t" r="r" b="b"/>
              <a:pathLst>
                <a:path w="3825875" h="2290445">
                  <a:moveTo>
                    <a:pt x="3444113" y="0"/>
                  </a:moveTo>
                  <a:lnTo>
                    <a:pt x="381749" y="0"/>
                  </a:lnTo>
                  <a:lnTo>
                    <a:pt x="333863" y="2974"/>
                  </a:lnTo>
                  <a:lnTo>
                    <a:pt x="287753" y="11660"/>
                  </a:lnTo>
                  <a:lnTo>
                    <a:pt x="243775" y="25699"/>
                  </a:lnTo>
                  <a:lnTo>
                    <a:pt x="202287" y="44733"/>
                  </a:lnTo>
                  <a:lnTo>
                    <a:pt x="163648" y="68404"/>
                  </a:lnTo>
                  <a:lnTo>
                    <a:pt x="128215" y="96355"/>
                  </a:lnTo>
                  <a:lnTo>
                    <a:pt x="96345" y="128227"/>
                  </a:lnTo>
                  <a:lnTo>
                    <a:pt x="68397" y="163662"/>
                  </a:lnTo>
                  <a:lnTo>
                    <a:pt x="44728" y="202303"/>
                  </a:lnTo>
                  <a:lnTo>
                    <a:pt x="25696" y="243791"/>
                  </a:lnTo>
                  <a:lnTo>
                    <a:pt x="11659" y="287769"/>
                  </a:lnTo>
                  <a:lnTo>
                    <a:pt x="2974" y="333878"/>
                  </a:lnTo>
                  <a:lnTo>
                    <a:pt x="0" y="381762"/>
                  </a:lnTo>
                  <a:lnTo>
                    <a:pt x="0" y="1908682"/>
                  </a:lnTo>
                  <a:lnTo>
                    <a:pt x="2974" y="1956566"/>
                  </a:lnTo>
                  <a:lnTo>
                    <a:pt x="11659" y="2002675"/>
                  </a:lnTo>
                  <a:lnTo>
                    <a:pt x="25696" y="2046653"/>
                  </a:lnTo>
                  <a:lnTo>
                    <a:pt x="44728" y="2088141"/>
                  </a:lnTo>
                  <a:lnTo>
                    <a:pt x="68397" y="2126782"/>
                  </a:lnTo>
                  <a:lnTo>
                    <a:pt x="96345" y="2162217"/>
                  </a:lnTo>
                  <a:lnTo>
                    <a:pt x="128215" y="2194089"/>
                  </a:lnTo>
                  <a:lnTo>
                    <a:pt x="163648" y="2222040"/>
                  </a:lnTo>
                  <a:lnTo>
                    <a:pt x="202287" y="2245711"/>
                  </a:lnTo>
                  <a:lnTo>
                    <a:pt x="243775" y="2264745"/>
                  </a:lnTo>
                  <a:lnTo>
                    <a:pt x="287753" y="2278784"/>
                  </a:lnTo>
                  <a:lnTo>
                    <a:pt x="333863" y="2287470"/>
                  </a:lnTo>
                  <a:lnTo>
                    <a:pt x="381749" y="2290444"/>
                  </a:lnTo>
                  <a:lnTo>
                    <a:pt x="3444113" y="2290444"/>
                  </a:lnTo>
                  <a:lnTo>
                    <a:pt x="3491996" y="2287470"/>
                  </a:lnTo>
                  <a:lnTo>
                    <a:pt x="3538105" y="2278784"/>
                  </a:lnTo>
                  <a:lnTo>
                    <a:pt x="3582083" y="2264745"/>
                  </a:lnTo>
                  <a:lnTo>
                    <a:pt x="3623571" y="2245711"/>
                  </a:lnTo>
                  <a:lnTo>
                    <a:pt x="3662212" y="2222040"/>
                  </a:lnTo>
                  <a:lnTo>
                    <a:pt x="3697647" y="2194089"/>
                  </a:lnTo>
                  <a:lnTo>
                    <a:pt x="3729519" y="2162217"/>
                  </a:lnTo>
                  <a:lnTo>
                    <a:pt x="3757470" y="2126782"/>
                  </a:lnTo>
                  <a:lnTo>
                    <a:pt x="3781141" y="2088141"/>
                  </a:lnTo>
                  <a:lnTo>
                    <a:pt x="3800175" y="2046653"/>
                  </a:lnTo>
                  <a:lnTo>
                    <a:pt x="3814214" y="2002675"/>
                  </a:lnTo>
                  <a:lnTo>
                    <a:pt x="3822900" y="1956566"/>
                  </a:lnTo>
                  <a:lnTo>
                    <a:pt x="3825875" y="1908682"/>
                  </a:lnTo>
                  <a:lnTo>
                    <a:pt x="3825875" y="381762"/>
                  </a:lnTo>
                  <a:lnTo>
                    <a:pt x="3822900" y="333878"/>
                  </a:lnTo>
                  <a:lnTo>
                    <a:pt x="3814214" y="287769"/>
                  </a:lnTo>
                  <a:lnTo>
                    <a:pt x="3800175" y="243791"/>
                  </a:lnTo>
                  <a:lnTo>
                    <a:pt x="3781141" y="202303"/>
                  </a:lnTo>
                  <a:lnTo>
                    <a:pt x="3757470" y="163662"/>
                  </a:lnTo>
                  <a:lnTo>
                    <a:pt x="3729519" y="128227"/>
                  </a:lnTo>
                  <a:lnTo>
                    <a:pt x="3697647" y="96355"/>
                  </a:lnTo>
                  <a:lnTo>
                    <a:pt x="3662212" y="68404"/>
                  </a:lnTo>
                  <a:lnTo>
                    <a:pt x="3623571" y="44733"/>
                  </a:lnTo>
                  <a:lnTo>
                    <a:pt x="3582083" y="25699"/>
                  </a:lnTo>
                  <a:lnTo>
                    <a:pt x="3538105" y="11660"/>
                  </a:lnTo>
                  <a:lnTo>
                    <a:pt x="3491996" y="2974"/>
                  </a:lnTo>
                  <a:lnTo>
                    <a:pt x="3444113" y="0"/>
                  </a:lnTo>
                  <a:close/>
                </a:path>
              </a:pathLst>
            </a:custGeom>
            <a:solidFill>
              <a:srgbClr val="F5F8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62940" y="1112519"/>
              <a:ext cx="3825875" cy="2290445"/>
            </a:xfrm>
            <a:custGeom>
              <a:avLst/>
              <a:gdLst/>
              <a:ahLst/>
              <a:cxnLst/>
              <a:rect l="l" t="t" r="r" b="b"/>
              <a:pathLst>
                <a:path w="3825875" h="2290445">
                  <a:moveTo>
                    <a:pt x="0" y="381762"/>
                  </a:moveTo>
                  <a:lnTo>
                    <a:pt x="2974" y="333878"/>
                  </a:lnTo>
                  <a:lnTo>
                    <a:pt x="11659" y="287769"/>
                  </a:lnTo>
                  <a:lnTo>
                    <a:pt x="25696" y="243791"/>
                  </a:lnTo>
                  <a:lnTo>
                    <a:pt x="44728" y="202303"/>
                  </a:lnTo>
                  <a:lnTo>
                    <a:pt x="68397" y="163662"/>
                  </a:lnTo>
                  <a:lnTo>
                    <a:pt x="96345" y="128227"/>
                  </a:lnTo>
                  <a:lnTo>
                    <a:pt x="128215" y="96355"/>
                  </a:lnTo>
                  <a:lnTo>
                    <a:pt x="163648" y="68404"/>
                  </a:lnTo>
                  <a:lnTo>
                    <a:pt x="202287" y="44733"/>
                  </a:lnTo>
                  <a:lnTo>
                    <a:pt x="243775" y="25699"/>
                  </a:lnTo>
                  <a:lnTo>
                    <a:pt x="287753" y="11660"/>
                  </a:lnTo>
                  <a:lnTo>
                    <a:pt x="333863" y="2974"/>
                  </a:lnTo>
                  <a:lnTo>
                    <a:pt x="381749" y="0"/>
                  </a:lnTo>
                  <a:lnTo>
                    <a:pt x="3444113" y="0"/>
                  </a:lnTo>
                  <a:lnTo>
                    <a:pt x="3491996" y="2974"/>
                  </a:lnTo>
                  <a:lnTo>
                    <a:pt x="3538105" y="11660"/>
                  </a:lnTo>
                  <a:lnTo>
                    <a:pt x="3582083" y="25699"/>
                  </a:lnTo>
                  <a:lnTo>
                    <a:pt x="3623571" y="44733"/>
                  </a:lnTo>
                  <a:lnTo>
                    <a:pt x="3662212" y="68404"/>
                  </a:lnTo>
                  <a:lnTo>
                    <a:pt x="3697647" y="96355"/>
                  </a:lnTo>
                  <a:lnTo>
                    <a:pt x="3729519" y="128227"/>
                  </a:lnTo>
                  <a:lnTo>
                    <a:pt x="3757470" y="163662"/>
                  </a:lnTo>
                  <a:lnTo>
                    <a:pt x="3781141" y="202303"/>
                  </a:lnTo>
                  <a:lnTo>
                    <a:pt x="3800175" y="243791"/>
                  </a:lnTo>
                  <a:lnTo>
                    <a:pt x="3814214" y="287769"/>
                  </a:lnTo>
                  <a:lnTo>
                    <a:pt x="3822900" y="333878"/>
                  </a:lnTo>
                  <a:lnTo>
                    <a:pt x="3825875" y="381762"/>
                  </a:lnTo>
                  <a:lnTo>
                    <a:pt x="3825875" y="1908682"/>
                  </a:lnTo>
                  <a:lnTo>
                    <a:pt x="3822900" y="1956566"/>
                  </a:lnTo>
                  <a:lnTo>
                    <a:pt x="3814214" y="2002675"/>
                  </a:lnTo>
                  <a:lnTo>
                    <a:pt x="3800175" y="2046653"/>
                  </a:lnTo>
                  <a:lnTo>
                    <a:pt x="3781141" y="2088141"/>
                  </a:lnTo>
                  <a:lnTo>
                    <a:pt x="3757470" y="2126782"/>
                  </a:lnTo>
                  <a:lnTo>
                    <a:pt x="3729519" y="2162217"/>
                  </a:lnTo>
                  <a:lnTo>
                    <a:pt x="3697647" y="2194089"/>
                  </a:lnTo>
                  <a:lnTo>
                    <a:pt x="3662212" y="2222040"/>
                  </a:lnTo>
                  <a:lnTo>
                    <a:pt x="3623571" y="2245711"/>
                  </a:lnTo>
                  <a:lnTo>
                    <a:pt x="3582083" y="2264745"/>
                  </a:lnTo>
                  <a:lnTo>
                    <a:pt x="3538105" y="2278784"/>
                  </a:lnTo>
                  <a:lnTo>
                    <a:pt x="3491996" y="2287470"/>
                  </a:lnTo>
                  <a:lnTo>
                    <a:pt x="3444113" y="2290444"/>
                  </a:lnTo>
                  <a:lnTo>
                    <a:pt x="381749" y="2290444"/>
                  </a:lnTo>
                  <a:lnTo>
                    <a:pt x="333863" y="2287470"/>
                  </a:lnTo>
                  <a:lnTo>
                    <a:pt x="287753" y="2278784"/>
                  </a:lnTo>
                  <a:lnTo>
                    <a:pt x="243775" y="2264745"/>
                  </a:lnTo>
                  <a:lnTo>
                    <a:pt x="202287" y="2245711"/>
                  </a:lnTo>
                  <a:lnTo>
                    <a:pt x="163648" y="2222040"/>
                  </a:lnTo>
                  <a:lnTo>
                    <a:pt x="128215" y="2194089"/>
                  </a:lnTo>
                  <a:lnTo>
                    <a:pt x="96345" y="2162217"/>
                  </a:lnTo>
                  <a:lnTo>
                    <a:pt x="68397" y="2126782"/>
                  </a:lnTo>
                  <a:lnTo>
                    <a:pt x="44728" y="2088141"/>
                  </a:lnTo>
                  <a:lnTo>
                    <a:pt x="25696" y="2046653"/>
                  </a:lnTo>
                  <a:lnTo>
                    <a:pt x="11659" y="2002675"/>
                  </a:lnTo>
                  <a:lnTo>
                    <a:pt x="2974" y="1956566"/>
                  </a:lnTo>
                  <a:lnTo>
                    <a:pt x="0" y="1908682"/>
                  </a:lnTo>
                  <a:lnTo>
                    <a:pt x="0" y="381762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1046480" y="1543303"/>
            <a:ext cx="3019425" cy="1428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5195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内容安全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219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支持</a:t>
            </a:r>
            <a:r>
              <a:rPr lang="zh-CN" altLang="en-US"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图片</a:t>
            </a: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水印、敏感词过滤。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5080" indent="-287020">
              <a:lnSpc>
                <a:spcPct val="110000"/>
              </a:lnSpc>
              <a:spcBef>
                <a:spcPts val="600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支持群组禁言、群主消息不限时撤</a:t>
            </a:r>
            <a:r>
              <a:rPr sz="1400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回。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948684" y="2439923"/>
            <a:ext cx="4043679" cy="2476500"/>
            <a:chOff x="3948684" y="2439923"/>
            <a:chExt cx="4043679" cy="2476500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8684" y="2439923"/>
              <a:ext cx="4043171" cy="24765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059555" y="2535554"/>
              <a:ext cx="3825875" cy="2290445"/>
            </a:xfrm>
            <a:custGeom>
              <a:avLst/>
              <a:gdLst/>
              <a:ahLst/>
              <a:cxnLst/>
              <a:rect l="l" t="t" r="r" b="b"/>
              <a:pathLst>
                <a:path w="3825875" h="2290445">
                  <a:moveTo>
                    <a:pt x="3444113" y="0"/>
                  </a:moveTo>
                  <a:lnTo>
                    <a:pt x="381762" y="0"/>
                  </a:lnTo>
                  <a:lnTo>
                    <a:pt x="333878" y="2974"/>
                  </a:lnTo>
                  <a:lnTo>
                    <a:pt x="287769" y="11660"/>
                  </a:lnTo>
                  <a:lnTo>
                    <a:pt x="243791" y="25699"/>
                  </a:lnTo>
                  <a:lnTo>
                    <a:pt x="202303" y="44733"/>
                  </a:lnTo>
                  <a:lnTo>
                    <a:pt x="163662" y="68404"/>
                  </a:lnTo>
                  <a:lnTo>
                    <a:pt x="128227" y="96355"/>
                  </a:lnTo>
                  <a:lnTo>
                    <a:pt x="96355" y="128227"/>
                  </a:lnTo>
                  <a:lnTo>
                    <a:pt x="68404" y="163662"/>
                  </a:lnTo>
                  <a:lnTo>
                    <a:pt x="44733" y="202303"/>
                  </a:lnTo>
                  <a:lnTo>
                    <a:pt x="25699" y="243791"/>
                  </a:lnTo>
                  <a:lnTo>
                    <a:pt x="11660" y="287769"/>
                  </a:lnTo>
                  <a:lnTo>
                    <a:pt x="2974" y="333878"/>
                  </a:lnTo>
                  <a:lnTo>
                    <a:pt x="0" y="381762"/>
                  </a:lnTo>
                  <a:lnTo>
                    <a:pt x="0" y="1908683"/>
                  </a:lnTo>
                  <a:lnTo>
                    <a:pt x="2974" y="1956566"/>
                  </a:lnTo>
                  <a:lnTo>
                    <a:pt x="11660" y="2002675"/>
                  </a:lnTo>
                  <a:lnTo>
                    <a:pt x="25699" y="2046653"/>
                  </a:lnTo>
                  <a:lnTo>
                    <a:pt x="44733" y="2088141"/>
                  </a:lnTo>
                  <a:lnTo>
                    <a:pt x="68404" y="2126782"/>
                  </a:lnTo>
                  <a:lnTo>
                    <a:pt x="96355" y="2162217"/>
                  </a:lnTo>
                  <a:lnTo>
                    <a:pt x="128227" y="2194089"/>
                  </a:lnTo>
                  <a:lnTo>
                    <a:pt x="163662" y="2222040"/>
                  </a:lnTo>
                  <a:lnTo>
                    <a:pt x="202303" y="2245711"/>
                  </a:lnTo>
                  <a:lnTo>
                    <a:pt x="243791" y="2264745"/>
                  </a:lnTo>
                  <a:lnTo>
                    <a:pt x="287769" y="2278784"/>
                  </a:lnTo>
                  <a:lnTo>
                    <a:pt x="333878" y="2287470"/>
                  </a:lnTo>
                  <a:lnTo>
                    <a:pt x="381762" y="2290445"/>
                  </a:lnTo>
                  <a:lnTo>
                    <a:pt x="3444113" y="2290445"/>
                  </a:lnTo>
                  <a:lnTo>
                    <a:pt x="3491996" y="2287470"/>
                  </a:lnTo>
                  <a:lnTo>
                    <a:pt x="3538105" y="2278784"/>
                  </a:lnTo>
                  <a:lnTo>
                    <a:pt x="3582083" y="2264745"/>
                  </a:lnTo>
                  <a:lnTo>
                    <a:pt x="3623571" y="2245711"/>
                  </a:lnTo>
                  <a:lnTo>
                    <a:pt x="3662212" y="2222040"/>
                  </a:lnTo>
                  <a:lnTo>
                    <a:pt x="3697647" y="2194089"/>
                  </a:lnTo>
                  <a:lnTo>
                    <a:pt x="3729519" y="2162217"/>
                  </a:lnTo>
                  <a:lnTo>
                    <a:pt x="3757470" y="2126782"/>
                  </a:lnTo>
                  <a:lnTo>
                    <a:pt x="3781141" y="2088141"/>
                  </a:lnTo>
                  <a:lnTo>
                    <a:pt x="3800175" y="2046653"/>
                  </a:lnTo>
                  <a:lnTo>
                    <a:pt x="3814214" y="2002675"/>
                  </a:lnTo>
                  <a:lnTo>
                    <a:pt x="3822900" y="1956566"/>
                  </a:lnTo>
                  <a:lnTo>
                    <a:pt x="3825875" y="1908683"/>
                  </a:lnTo>
                  <a:lnTo>
                    <a:pt x="3825875" y="381762"/>
                  </a:lnTo>
                  <a:lnTo>
                    <a:pt x="3822900" y="333878"/>
                  </a:lnTo>
                  <a:lnTo>
                    <a:pt x="3814214" y="287769"/>
                  </a:lnTo>
                  <a:lnTo>
                    <a:pt x="3800175" y="243791"/>
                  </a:lnTo>
                  <a:lnTo>
                    <a:pt x="3781141" y="202303"/>
                  </a:lnTo>
                  <a:lnTo>
                    <a:pt x="3757470" y="163662"/>
                  </a:lnTo>
                  <a:lnTo>
                    <a:pt x="3729519" y="128227"/>
                  </a:lnTo>
                  <a:lnTo>
                    <a:pt x="3697647" y="96355"/>
                  </a:lnTo>
                  <a:lnTo>
                    <a:pt x="3662212" y="68404"/>
                  </a:lnTo>
                  <a:lnTo>
                    <a:pt x="3623571" y="44733"/>
                  </a:lnTo>
                  <a:lnTo>
                    <a:pt x="3582083" y="25699"/>
                  </a:lnTo>
                  <a:lnTo>
                    <a:pt x="3538105" y="11660"/>
                  </a:lnTo>
                  <a:lnTo>
                    <a:pt x="3491996" y="2974"/>
                  </a:lnTo>
                  <a:lnTo>
                    <a:pt x="3444113" y="0"/>
                  </a:lnTo>
                  <a:close/>
                </a:path>
              </a:pathLst>
            </a:custGeom>
            <a:solidFill>
              <a:srgbClr val="F5F8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059555" y="2535554"/>
              <a:ext cx="3825875" cy="2290445"/>
            </a:xfrm>
            <a:custGeom>
              <a:avLst/>
              <a:gdLst/>
              <a:ahLst/>
              <a:cxnLst/>
              <a:rect l="l" t="t" r="r" b="b"/>
              <a:pathLst>
                <a:path w="3825875" h="2290445">
                  <a:moveTo>
                    <a:pt x="0" y="381762"/>
                  </a:moveTo>
                  <a:lnTo>
                    <a:pt x="2974" y="333878"/>
                  </a:lnTo>
                  <a:lnTo>
                    <a:pt x="11660" y="287769"/>
                  </a:lnTo>
                  <a:lnTo>
                    <a:pt x="25699" y="243791"/>
                  </a:lnTo>
                  <a:lnTo>
                    <a:pt x="44733" y="202303"/>
                  </a:lnTo>
                  <a:lnTo>
                    <a:pt x="68404" y="163662"/>
                  </a:lnTo>
                  <a:lnTo>
                    <a:pt x="96355" y="128227"/>
                  </a:lnTo>
                  <a:lnTo>
                    <a:pt x="128227" y="96355"/>
                  </a:lnTo>
                  <a:lnTo>
                    <a:pt x="163662" y="68404"/>
                  </a:lnTo>
                  <a:lnTo>
                    <a:pt x="202303" y="44733"/>
                  </a:lnTo>
                  <a:lnTo>
                    <a:pt x="243791" y="25699"/>
                  </a:lnTo>
                  <a:lnTo>
                    <a:pt x="287769" y="11660"/>
                  </a:lnTo>
                  <a:lnTo>
                    <a:pt x="333878" y="2974"/>
                  </a:lnTo>
                  <a:lnTo>
                    <a:pt x="381762" y="0"/>
                  </a:lnTo>
                  <a:lnTo>
                    <a:pt x="3444113" y="0"/>
                  </a:lnTo>
                  <a:lnTo>
                    <a:pt x="3491996" y="2974"/>
                  </a:lnTo>
                  <a:lnTo>
                    <a:pt x="3538105" y="11660"/>
                  </a:lnTo>
                  <a:lnTo>
                    <a:pt x="3582083" y="25699"/>
                  </a:lnTo>
                  <a:lnTo>
                    <a:pt x="3623571" y="44733"/>
                  </a:lnTo>
                  <a:lnTo>
                    <a:pt x="3662212" y="68404"/>
                  </a:lnTo>
                  <a:lnTo>
                    <a:pt x="3697647" y="96355"/>
                  </a:lnTo>
                  <a:lnTo>
                    <a:pt x="3729519" y="128227"/>
                  </a:lnTo>
                  <a:lnTo>
                    <a:pt x="3757470" y="163662"/>
                  </a:lnTo>
                  <a:lnTo>
                    <a:pt x="3781141" y="202303"/>
                  </a:lnTo>
                  <a:lnTo>
                    <a:pt x="3800175" y="243791"/>
                  </a:lnTo>
                  <a:lnTo>
                    <a:pt x="3814214" y="287769"/>
                  </a:lnTo>
                  <a:lnTo>
                    <a:pt x="3822900" y="333878"/>
                  </a:lnTo>
                  <a:lnTo>
                    <a:pt x="3825875" y="381762"/>
                  </a:lnTo>
                  <a:lnTo>
                    <a:pt x="3825875" y="1908683"/>
                  </a:lnTo>
                  <a:lnTo>
                    <a:pt x="3822900" y="1956566"/>
                  </a:lnTo>
                  <a:lnTo>
                    <a:pt x="3814214" y="2002675"/>
                  </a:lnTo>
                  <a:lnTo>
                    <a:pt x="3800175" y="2046653"/>
                  </a:lnTo>
                  <a:lnTo>
                    <a:pt x="3781141" y="2088141"/>
                  </a:lnTo>
                  <a:lnTo>
                    <a:pt x="3757470" y="2126782"/>
                  </a:lnTo>
                  <a:lnTo>
                    <a:pt x="3729519" y="2162217"/>
                  </a:lnTo>
                  <a:lnTo>
                    <a:pt x="3697647" y="2194089"/>
                  </a:lnTo>
                  <a:lnTo>
                    <a:pt x="3662212" y="2222040"/>
                  </a:lnTo>
                  <a:lnTo>
                    <a:pt x="3623571" y="2245711"/>
                  </a:lnTo>
                  <a:lnTo>
                    <a:pt x="3582083" y="2264745"/>
                  </a:lnTo>
                  <a:lnTo>
                    <a:pt x="3538105" y="2278784"/>
                  </a:lnTo>
                  <a:lnTo>
                    <a:pt x="3491996" y="2287470"/>
                  </a:lnTo>
                  <a:lnTo>
                    <a:pt x="3444113" y="2290445"/>
                  </a:lnTo>
                  <a:lnTo>
                    <a:pt x="381762" y="2290445"/>
                  </a:lnTo>
                  <a:lnTo>
                    <a:pt x="333878" y="2287470"/>
                  </a:lnTo>
                  <a:lnTo>
                    <a:pt x="287769" y="2278784"/>
                  </a:lnTo>
                  <a:lnTo>
                    <a:pt x="243791" y="2264745"/>
                  </a:lnTo>
                  <a:lnTo>
                    <a:pt x="202303" y="2245711"/>
                  </a:lnTo>
                  <a:lnTo>
                    <a:pt x="163662" y="2222040"/>
                  </a:lnTo>
                  <a:lnTo>
                    <a:pt x="128227" y="2194089"/>
                  </a:lnTo>
                  <a:lnTo>
                    <a:pt x="96355" y="2162217"/>
                  </a:lnTo>
                  <a:lnTo>
                    <a:pt x="68404" y="2126782"/>
                  </a:lnTo>
                  <a:lnTo>
                    <a:pt x="44733" y="2088141"/>
                  </a:lnTo>
                  <a:lnTo>
                    <a:pt x="25699" y="2046653"/>
                  </a:lnTo>
                  <a:lnTo>
                    <a:pt x="11660" y="2002675"/>
                  </a:lnTo>
                  <a:lnTo>
                    <a:pt x="2974" y="1956566"/>
                  </a:lnTo>
                  <a:lnTo>
                    <a:pt x="0" y="1908683"/>
                  </a:lnTo>
                  <a:lnTo>
                    <a:pt x="0" y="381762"/>
                  </a:lnTo>
                  <a:close/>
                </a:path>
              </a:pathLst>
            </a:custGeom>
            <a:ln w="12700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4443729" y="2966720"/>
            <a:ext cx="3020695" cy="1428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583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访问安全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6385">
              <a:lnSpc>
                <a:spcPct val="100000"/>
              </a:lnSpc>
              <a:spcBef>
                <a:spcPts val="2185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账号认证，</a:t>
            </a: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VPN</a:t>
            </a:r>
            <a:r>
              <a:rPr sz="14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认证，双重校验。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5080" indent="-287020">
              <a:lnSpc>
                <a:spcPct val="110000"/>
              </a:lnSpc>
              <a:spcBef>
                <a:spcPts val="605"/>
              </a:spcBef>
              <a:buFont typeface="Wingdings" panose="05000000000000000000"/>
              <a:buChar char=""/>
              <a:tabLst>
                <a:tab pos="299085" algn="l"/>
              </a:tabLst>
            </a:pP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账号禁用、账号禁止</a:t>
            </a:r>
            <a:r>
              <a:rPr lang="zh-CN" altLang="en-US"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登录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、IP</a:t>
            </a:r>
            <a:r>
              <a:rPr sz="1400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访问</a:t>
            </a:r>
            <a:r>
              <a:rPr sz="1400" spc="-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限制。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52476"/>
            <a:ext cx="1043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FFFFFF"/>
                </a:solidFill>
              </a:rPr>
              <a:t>产品安全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731519" y="1176655"/>
            <a:ext cx="10817860" cy="5292090"/>
            <a:chOff x="731519" y="1176655"/>
            <a:chExt cx="10817860" cy="5292090"/>
          </a:xfrm>
        </p:grpSpPr>
        <p:sp>
          <p:nvSpPr>
            <p:cNvPr id="4" name="object 4"/>
            <p:cNvSpPr/>
            <p:nvPr/>
          </p:nvSpPr>
          <p:spPr>
            <a:xfrm>
              <a:off x="731519" y="1176655"/>
              <a:ext cx="10817860" cy="1116330"/>
            </a:xfrm>
            <a:custGeom>
              <a:avLst/>
              <a:gdLst/>
              <a:ahLst/>
              <a:cxnLst/>
              <a:rect l="l" t="t" r="r" b="b"/>
              <a:pathLst>
                <a:path w="10817860" h="1116330">
                  <a:moveTo>
                    <a:pt x="10631805" y="0"/>
                  </a:moveTo>
                  <a:lnTo>
                    <a:pt x="0" y="0"/>
                  </a:lnTo>
                  <a:lnTo>
                    <a:pt x="0" y="1115822"/>
                  </a:lnTo>
                  <a:lnTo>
                    <a:pt x="10817733" y="1115822"/>
                  </a:lnTo>
                  <a:lnTo>
                    <a:pt x="10817733" y="186055"/>
                  </a:lnTo>
                  <a:lnTo>
                    <a:pt x="10631805" y="0"/>
                  </a:lnTo>
                  <a:close/>
                </a:path>
              </a:pathLst>
            </a:custGeom>
            <a:solidFill>
              <a:srgbClr val="0056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31519" y="3833113"/>
              <a:ext cx="10817860" cy="1116330"/>
            </a:xfrm>
            <a:custGeom>
              <a:avLst/>
              <a:gdLst/>
              <a:ahLst/>
              <a:cxnLst/>
              <a:rect l="l" t="t" r="r" b="b"/>
              <a:pathLst>
                <a:path w="10817860" h="1116329">
                  <a:moveTo>
                    <a:pt x="10631805" y="0"/>
                  </a:moveTo>
                  <a:lnTo>
                    <a:pt x="0" y="0"/>
                  </a:lnTo>
                  <a:lnTo>
                    <a:pt x="0" y="1115822"/>
                  </a:lnTo>
                  <a:lnTo>
                    <a:pt x="10817733" y="1115822"/>
                  </a:lnTo>
                  <a:lnTo>
                    <a:pt x="10817733" y="186055"/>
                  </a:lnTo>
                  <a:lnTo>
                    <a:pt x="10631805" y="0"/>
                  </a:lnTo>
                  <a:close/>
                </a:path>
              </a:pathLst>
            </a:custGeom>
            <a:solidFill>
              <a:srgbClr val="FF8E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1519" y="5333872"/>
              <a:ext cx="10817860" cy="1135380"/>
            </a:xfrm>
            <a:custGeom>
              <a:avLst/>
              <a:gdLst/>
              <a:ahLst/>
              <a:cxnLst/>
              <a:rect l="l" t="t" r="r" b="b"/>
              <a:pathLst>
                <a:path w="10817860" h="1135379">
                  <a:moveTo>
                    <a:pt x="10628630" y="0"/>
                  </a:moveTo>
                  <a:lnTo>
                    <a:pt x="0" y="0"/>
                  </a:lnTo>
                  <a:lnTo>
                    <a:pt x="0" y="1134757"/>
                  </a:lnTo>
                  <a:lnTo>
                    <a:pt x="10817733" y="1134757"/>
                  </a:lnTo>
                  <a:lnTo>
                    <a:pt x="10817733" y="189102"/>
                  </a:lnTo>
                  <a:lnTo>
                    <a:pt x="1062863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61058" y="2292476"/>
              <a:ext cx="76200" cy="3041650"/>
            </a:xfrm>
            <a:custGeom>
              <a:avLst/>
              <a:gdLst/>
              <a:ahLst/>
              <a:cxnLst/>
              <a:rect l="l" t="t" r="r" b="b"/>
              <a:pathLst>
                <a:path w="76200" h="3041650">
                  <a:moveTo>
                    <a:pt x="76200" y="2965196"/>
                  </a:moveTo>
                  <a:lnTo>
                    <a:pt x="41275" y="2965196"/>
                  </a:lnTo>
                  <a:lnTo>
                    <a:pt x="41275" y="2656459"/>
                  </a:lnTo>
                  <a:lnTo>
                    <a:pt x="34925" y="2656459"/>
                  </a:lnTo>
                  <a:lnTo>
                    <a:pt x="34925" y="2965196"/>
                  </a:lnTo>
                  <a:lnTo>
                    <a:pt x="0" y="2965196"/>
                  </a:lnTo>
                  <a:lnTo>
                    <a:pt x="38100" y="3041396"/>
                  </a:lnTo>
                  <a:lnTo>
                    <a:pt x="69850" y="2977896"/>
                  </a:lnTo>
                  <a:lnTo>
                    <a:pt x="76200" y="2965196"/>
                  </a:lnTo>
                  <a:close/>
                </a:path>
                <a:path w="76200" h="3041650">
                  <a:moveTo>
                    <a:pt x="76200" y="1464437"/>
                  </a:moveTo>
                  <a:lnTo>
                    <a:pt x="41275" y="1464437"/>
                  </a:lnTo>
                  <a:lnTo>
                    <a:pt x="41275" y="0"/>
                  </a:lnTo>
                  <a:lnTo>
                    <a:pt x="34925" y="0"/>
                  </a:lnTo>
                  <a:lnTo>
                    <a:pt x="34925" y="1464437"/>
                  </a:lnTo>
                  <a:lnTo>
                    <a:pt x="0" y="1464437"/>
                  </a:lnTo>
                  <a:lnTo>
                    <a:pt x="38100" y="1540637"/>
                  </a:lnTo>
                  <a:lnTo>
                    <a:pt x="69850" y="1477137"/>
                  </a:lnTo>
                  <a:lnTo>
                    <a:pt x="76200" y="1464437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556508" y="1343589"/>
            <a:ext cx="4475480" cy="666750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sz="1400" spc="-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帐号登录授权管理，可及时处理新增和离职等情况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移动设备支持独立授权体系，挂失后可后台远程抹除数据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56508" y="3984472"/>
            <a:ext cx="3587115" cy="6654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权限支持分级授权，防止越权操作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管理操作有日志流水，方便事后进行安全审计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56508" y="2619177"/>
            <a:ext cx="4120515" cy="666750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sz="1400" spc="-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传输链路进行高强度证书进行加密，防止篡改和监听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接口调用使用</a:t>
            </a:r>
            <a:r>
              <a:rPr sz="1400" spc="-2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TOKEN</a:t>
            </a:r>
            <a:r>
              <a:rPr sz="1400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机制，有效避免密码泄漏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56508" y="5521553"/>
            <a:ext cx="5008880" cy="6654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spc="-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每个会话均采用唯一随机密钥进行加密，有效防止信息泄漏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终端数据使用设备相关密钥进行加密，拷贝到其他地方无法打开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8936" y="2698750"/>
            <a:ext cx="1720850" cy="598170"/>
          </a:xfrm>
          <a:custGeom>
            <a:avLst/>
            <a:gdLst/>
            <a:ahLst/>
            <a:cxnLst/>
            <a:rect l="l" t="t" r="r" b="b"/>
            <a:pathLst>
              <a:path w="1720850" h="598170">
                <a:moveTo>
                  <a:pt x="1620697" y="0"/>
                </a:moveTo>
                <a:lnTo>
                  <a:pt x="0" y="0"/>
                </a:lnTo>
                <a:lnTo>
                  <a:pt x="0" y="498221"/>
                </a:lnTo>
                <a:lnTo>
                  <a:pt x="99644" y="597788"/>
                </a:lnTo>
                <a:lnTo>
                  <a:pt x="1720392" y="597788"/>
                </a:lnTo>
                <a:lnTo>
                  <a:pt x="1720392" y="99567"/>
                </a:lnTo>
                <a:lnTo>
                  <a:pt x="162069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589024" y="2764663"/>
            <a:ext cx="6223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445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TLS1.2 HTTPS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24177" y="1514347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客户端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58264" y="4154551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服务器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20546" y="5691632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存储服务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52476"/>
            <a:ext cx="28251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</a:rPr>
              <a:t>控制外网登录和数据安全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303782" y="1456131"/>
            <a:ext cx="96831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微软雅黑" panose="020B0503020204020204" charset="-122"/>
                <a:cs typeface="微软雅黑" panose="020B0503020204020204" charset="-122"/>
              </a:rPr>
              <a:t>关闭外网登录权限之后将不能在外网登录，同时可以单独设置外网不能下载文件或图片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91360" y="2339403"/>
            <a:ext cx="8314309" cy="359992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52476"/>
            <a:ext cx="30784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</a:rPr>
              <a:t>密码输错多次账号锁定保护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1150111" y="793064"/>
            <a:ext cx="6151880" cy="706120"/>
          </a:xfrm>
          <a:prstGeom prst="rect">
            <a:avLst/>
          </a:prstGeom>
        </p:spPr>
        <p:txBody>
          <a:bodyPr vert="horz" wrap="square" lIns="0" tIns="11684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20"/>
              </a:spcBef>
              <a:buFont typeface="Wingdings" panose="05000000000000000000"/>
              <a:buChar char=""/>
              <a:tabLst>
                <a:tab pos="240665" algn="l"/>
              </a:tabLst>
            </a:pPr>
            <a:r>
              <a:rPr sz="1550" b="1" spc="-30" dirty="0">
                <a:latin typeface="微软雅黑" panose="020B0503020204020204" charset="-122"/>
                <a:cs typeface="微软雅黑" panose="020B0503020204020204" charset="-122"/>
              </a:rPr>
              <a:t>当用户短时间内连续输错账号密码，账号会进入二次验证流程。</a:t>
            </a:r>
            <a:endParaRPr sz="1550">
              <a:latin typeface="微软雅黑" panose="020B0503020204020204" charset="-122"/>
              <a:cs typeface="微软雅黑" panose="020B0503020204020204" charset="-122"/>
            </a:endParaRPr>
          </a:p>
          <a:p>
            <a:pPr marL="240665" indent="-227965">
              <a:lnSpc>
                <a:spcPct val="100000"/>
              </a:lnSpc>
              <a:spcBef>
                <a:spcPts val="815"/>
              </a:spcBef>
              <a:buFont typeface="Wingdings" panose="05000000000000000000"/>
              <a:buChar char=""/>
              <a:tabLst>
                <a:tab pos="240665" algn="l"/>
              </a:tabLst>
            </a:pPr>
            <a:r>
              <a:rPr sz="1550" b="1" spc="-30" dirty="0">
                <a:latin typeface="微软雅黑" panose="020B0503020204020204" charset="-122"/>
                <a:cs typeface="微软雅黑" panose="020B0503020204020204" charset="-122"/>
              </a:rPr>
              <a:t>进入二次验证流程后，用户可以通过输入收到的验证码重新登录账号</a:t>
            </a:r>
            <a:endParaRPr sz="155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编组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1632585"/>
            <a:ext cx="3615690" cy="4900295"/>
          </a:xfrm>
          <a:prstGeom prst="rect">
            <a:avLst/>
          </a:prstGeom>
        </p:spPr>
      </p:pic>
      <p:pic>
        <p:nvPicPr>
          <p:cNvPr id="8" name="图片 7" descr="编组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642110"/>
            <a:ext cx="3653790" cy="495236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70764"/>
            <a:ext cx="391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工作场景下的实用功能：陌生来电识别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3125" y="1273556"/>
            <a:ext cx="7904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000000"/>
                </a:solidFill>
              </a:rPr>
              <a:t>陌生来电支持通过组织架构自动匹配，可直接显示同事姓名和部门信息</a:t>
            </a:r>
            <a:endParaRPr sz="2000"/>
          </a:p>
        </p:txBody>
      </p:sp>
      <p:pic>
        <p:nvPicPr>
          <p:cNvPr id="4" name="object 4"/>
          <p:cNvPicPr/>
          <p:nvPr/>
        </p:nvPicPr>
        <p:blipFill>
          <a:blip r:embed="rId1"/>
          <a:stretch>
            <a:fillRect/>
          </a:stretch>
        </p:blipFill>
        <p:spPr>
          <a:xfrm>
            <a:off x="1995551" y="2172258"/>
            <a:ext cx="2750820" cy="4470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/>
          <a:stretch>
            <a:fillRect/>
          </a:stretch>
        </p:blipFill>
        <p:spPr>
          <a:xfrm>
            <a:off x="6387972" y="2106980"/>
            <a:ext cx="2918713" cy="453566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177032" y="1908810"/>
            <a:ext cx="50501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04030" algn="l"/>
              </a:tabLst>
            </a:pPr>
            <a:r>
              <a:rPr sz="1400" b="1" spc="-25" dirty="0">
                <a:solidFill>
                  <a:srgbClr val="909EB0"/>
                </a:solidFill>
                <a:latin typeface="微软雅黑" panose="020B0503020204020204" charset="-122"/>
                <a:cs typeface="微软雅黑" panose="020B0503020204020204" charset="-122"/>
              </a:rPr>
              <a:t>iOS</a:t>
            </a:r>
            <a:r>
              <a:rPr sz="1400" b="1" dirty="0">
                <a:solidFill>
                  <a:srgbClr val="909EB0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100" b="1" spc="-15" baseline="2000" dirty="0">
                <a:solidFill>
                  <a:srgbClr val="909EB0"/>
                </a:solidFill>
                <a:latin typeface="微软雅黑" panose="020B0503020204020204" charset="-122"/>
                <a:cs typeface="微软雅黑" panose="020B0503020204020204" charset="-122"/>
              </a:rPr>
              <a:t>Android</a:t>
            </a:r>
            <a:endParaRPr sz="2100" baseline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 descr="编组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318385"/>
            <a:ext cx="3274060" cy="4532630"/>
          </a:xfrm>
          <a:prstGeom prst="rect">
            <a:avLst/>
          </a:prstGeom>
        </p:spPr>
      </p:pic>
      <p:pic>
        <p:nvPicPr>
          <p:cNvPr id="9" name="图片 8" descr="编组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317750"/>
            <a:ext cx="3154680" cy="453326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70764"/>
            <a:ext cx="459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工作场景下的实用功能：消息撤回、回执消息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04007" y="5717235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微软雅黑" panose="020B0503020204020204" charset="-122"/>
                <a:cs typeface="微软雅黑" panose="020B0503020204020204" charset="-122"/>
              </a:rPr>
              <a:t>消息撤回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46921" y="5726379"/>
            <a:ext cx="9398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微软雅黑" panose="020B0503020204020204" charset="-122"/>
                <a:cs typeface="微软雅黑" panose="020B0503020204020204" charset="-122"/>
              </a:rPr>
              <a:t>回执消息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 descr="编组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676400"/>
            <a:ext cx="5513070" cy="3726815"/>
          </a:xfrm>
          <a:prstGeom prst="rect">
            <a:avLst/>
          </a:prstGeom>
        </p:spPr>
      </p:pic>
      <p:pic>
        <p:nvPicPr>
          <p:cNvPr id="11" name="图片 10" descr="编组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930" y="1676400"/>
            <a:ext cx="5513070" cy="37261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70764"/>
            <a:ext cx="2252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管理功能：</a:t>
            </a:r>
            <a:r>
              <a:rPr sz="1800" b="1" spc="-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LDAP</a:t>
            </a:r>
            <a:r>
              <a:rPr sz="1800" b="1" spc="-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同步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87317" y="995553"/>
            <a:ext cx="4818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5696"/>
                </a:solidFill>
              </a:rPr>
              <a:t>支持同步</a:t>
            </a:r>
            <a:r>
              <a:rPr spc="-30" dirty="0">
                <a:solidFill>
                  <a:srgbClr val="005696"/>
                </a:solidFill>
              </a:rPr>
              <a:t>LDAP</a:t>
            </a:r>
            <a:r>
              <a:rPr spc="-10" dirty="0">
                <a:solidFill>
                  <a:srgbClr val="005696"/>
                </a:solidFill>
              </a:rPr>
              <a:t>组织架构和员工信息</a:t>
            </a:r>
            <a:endParaRPr spc="-10" dirty="0">
              <a:solidFill>
                <a:srgbClr val="005696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1828800"/>
            <a:ext cx="9460230" cy="417131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497" y="254000"/>
            <a:ext cx="4140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管理功能：成员信息支持添加自定义字段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1125" y="1015745"/>
            <a:ext cx="9428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005696"/>
                </a:solidFill>
              </a:rPr>
              <a:t>管理员可以给员工添加自定义字段，充分满足不同目的下的管理需求和工作场景需要</a:t>
            </a:r>
            <a:endParaRPr sz="2000"/>
          </a:p>
        </p:txBody>
      </p:sp>
      <p:pic>
        <p:nvPicPr>
          <p:cNvPr id="5" name="图片 4" descr="编组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1850" y="1600200"/>
            <a:ext cx="7988300" cy="473138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70764"/>
            <a:ext cx="2997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</a:rPr>
              <a:t>管理功能：通讯录可见性设置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2143125" y="1078814"/>
            <a:ext cx="79044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005696"/>
                </a:solidFill>
                <a:latin typeface="微软雅黑" panose="020B0503020204020204" charset="-122"/>
                <a:cs typeface="微软雅黑" panose="020B0503020204020204" charset="-122"/>
              </a:rPr>
              <a:t>支持在管理后台设置通讯录访问规则，充分保障企业通讯录的信息安全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5397" y="4687011"/>
            <a:ext cx="22599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latin typeface="微软雅黑" panose="020B0503020204020204" charset="-122"/>
                <a:cs typeface="微软雅黑" panose="020B0503020204020204" charset="-122"/>
              </a:rPr>
              <a:t>客户端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·</a:t>
            </a:r>
            <a:r>
              <a:rPr sz="1400" spc="-10" dirty="0">
                <a:latin typeface="微软雅黑" panose="020B0503020204020204" charset="-122"/>
                <a:cs typeface="微软雅黑" panose="020B0503020204020204" charset="-122"/>
              </a:rPr>
              <a:t> 被限制成员无法查看外部门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5397" y="2421127"/>
            <a:ext cx="24384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管理后台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915"/>
              </a:spcBef>
            </a:pPr>
            <a:r>
              <a:rPr sz="1400" dirty="0">
                <a:latin typeface="微软雅黑" panose="020B0503020204020204" charset="-122"/>
                <a:cs typeface="微软雅黑" panose="020B0503020204020204" charset="-122"/>
              </a:rPr>
              <a:t>·</a:t>
            </a:r>
            <a:r>
              <a:rPr sz="1400" spc="-10" dirty="0">
                <a:latin typeface="微软雅黑" panose="020B0503020204020204" charset="-122"/>
                <a:cs typeface="微软雅黑" panose="020B0503020204020204" charset="-122"/>
              </a:rPr>
              <a:t> 设置成员查看组织架构的权限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96105" y="4136263"/>
            <a:ext cx="15436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5" dirty="0">
                <a:latin typeface="微软雅黑" panose="020B0503020204020204" charset="-122"/>
                <a:cs typeface="微软雅黑" panose="020B0503020204020204" charset="-122"/>
              </a:rPr>
              <a:t>可正常查看组织架构的成员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57565" y="4134739"/>
            <a:ext cx="15436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5" dirty="0">
                <a:latin typeface="微软雅黑" panose="020B0503020204020204" charset="-122"/>
                <a:cs typeface="微软雅黑" panose="020B0503020204020204" charset="-122"/>
              </a:rPr>
              <a:t>被限制成员无法查看外部门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" name="图片 14" descr="编组备份"/>
          <p:cNvPicPr>
            <a:picLocks noChangeAspect="1"/>
          </p:cNvPicPr>
          <p:nvPr/>
        </p:nvPicPr>
        <p:blipFill>
          <a:blip r:embed="rId1"/>
          <a:srcRect b="32083"/>
          <a:stretch>
            <a:fillRect/>
          </a:stretch>
        </p:blipFill>
        <p:spPr>
          <a:xfrm>
            <a:off x="8253730" y="4419600"/>
            <a:ext cx="1951355" cy="2438400"/>
          </a:xfrm>
          <a:prstGeom prst="rect">
            <a:avLst/>
          </a:prstGeom>
        </p:spPr>
      </p:pic>
      <p:pic>
        <p:nvPicPr>
          <p:cNvPr id="16" name="图片 15" descr="编组"/>
          <p:cNvPicPr>
            <a:picLocks noChangeAspect="1"/>
          </p:cNvPicPr>
          <p:nvPr/>
        </p:nvPicPr>
        <p:blipFill>
          <a:blip r:embed="rId2"/>
          <a:srcRect b="31709"/>
          <a:stretch>
            <a:fillRect/>
          </a:stretch>
        </p:blipFill>
        <p:spPr>
          <a:xfrm>
            <a:off x="4191000" y="4419600"/>
            <a:ext cx="1941195" cy="24384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134485" y="5652770"/>
            <a:ext cx="2037715" cy="1205230"/>
          </a:xfrm>
          <a:prstGeom prst="rect">
            <a:avLst/>
          </a:prstGeom>
          <a:gradFill>
            <a:gsLst>
              <a:gs pos="0">
                <a:srgbClr val="EBEFF8">
                  <a:alpha val="0"/>
                </a:srgbClr>
              </a:gs>
              <a:gs pos="100000">
                <a:srgbClr val="EBEFF8"/>
              </a:gs>
            </a:gsLst>
            <a:lin ang="5400000" scaled="0"/>
          </a:gradFill>
          <a:ln w="25400" cap="flat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153400" y="5652770"/>
            <a:ext cx="2037715" cy="1205230"/>
          </a:xfrm>
          <a:prstGeom prst="rect">
            <a:avLst/>
          </a:prstGeom>
          <a:gradFill>
            <a:gsLst>
              <a:gs pos="0">
                <a:srgbClr val="EBEFF8">
                  <a:alpha val="0"/>
                </a:srgbClr>
              </a:gs>
              <a:gs pos="100000">
                <a:srgbClr val="EBEFF8"/>
              </a:gs>
            </a:gsLst>
            <a:lin ang="5400000" scaled="0"/>
          </a:gradFill>
          <a:ln w="25400" cap="flat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676400"/>
            <a:ext cx="7752715" cy="21151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70764"/>
            <a:ext cx="3683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</a:rPr>
              <a:t>国产化信创能力：完整国产系统支持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2514600" y="5258054"/>
            <a:ext cx="647128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5696"/>
                </a:solidFill>
                <a:latin typeface="微软雅黑" panose="020B0503020204020204" charset="-122"/>
                <a:cs typeface="微软雅黑" panose="020B0503020204020204" charset="-122"/>
              </a:rPr>
              <a:t>完整支持国产芯片、国产操作系统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005696"/>
                </a:solidFill>
                <a:latin typeface="微软雅黑" panose="020B0503020204020204" charset="-122"/>
                <a:cs typeface="微软雅黑" panose="020B0503020204020204" charset="-122"/>
              </a:rPr>
              <a:t>操作系统支持：华为欧拉、统信</a:t>
            </a:r>
            <a:r>
              <a:rPr sz="1800" b="1" spc="-25" dirty="0">
                <a:solidFill>
                  <a:srgbClr val="005696"/>
                </a:solidFill>
                <a:latin typeface="微软雅黑" panose="020B0503020204020204" charset="-122"/>
                <a:cs typeface="微软雅黑" panose="020B0503020204020204" charset="-122"/>
              </a:rPr>
              <a:t>UOS</a:t>
            </a:r>
            <a:r>
              <a:rPr sz="1800" b="1" dirty="0">
                <a:solidFill>
                  <a:srgbClr val="005696"/>
                </a:solidFill>
                <a:latin typeface="微软雅黑" panose="020B0503020204020204" charset="-122"/>
                <a:cs typeface="微软雅黑" panose="020B0503020204020204" charset="-122"/>
              </a:rPr>
              <a:t>、银河麒麟（含涉密版本</a:t>
            </a:r>
            <a:r>
              <a:rPr sz="1800" b="1" spc="-50" dirty="0">
                <a:solidFill>
                  <a:srgbClr val="005696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1869" y="1066800"/>
            <a:ext cx="9934575" cy="606425"/>
          </a:xfrm>
          <a:prstGeom prst="rect">
            <a:avLst/>
          </a:prstGeom>
          <a:solidFill>
            <a:srgbClr val="005696"/>
          </a:solidFill>
        </p:spPr>
        <p:txBody>
          <a:bodyPr vert="horz" wrap="square" lIns="0" tIns="1079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sz="2200" b="1" spc="-3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党政内网办公平台</a:t>
            </a:r>
            <a:endParaRPr sz="2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09860" y="1832610"/>
            <a:ext cx="616585" cy="2912745"/>
          </a:xfrm>
          <a:prstGeom prst="rect">
            <a:avLst/>
          </a:prstGeom>
          <a:solidFill>
            <a:srgbClr val="CCDDEA"/>
          </a:solidFill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61925" marR="278765" algn="just">
              <a:lnSpc>
                <a:spcPts val="1800"/>
              </a:lnSpc>
            </a:pPr>
            <a:r>
              <a:rPr sz="1800" b="1" spc="-50" dirty="0">
                <a:latin typeface="微软雅黑" panose="020B0503020204020204" charset="-122"/>
                <a:cs typeface="微软雅黑" panose="020B0503020204020204" charset="-122"/>
              </a:rPr>
              <a:t>党政专网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782442" y="1832610"/>
            <a:ext cx="7299959" cy="1317625"/>
            <a:chOff x="2782442" y="1832610"/>
            <a:chExt cx="7299959" cy="1317625"/>
          </a:xfrm>
        </p:grpSpPr>
        <p:sp>
          <p:nvSpPr>
            <p:cNvPr id="17" name="object 17"/>
            <p:cNvSpPr/>
            <p:nvPr/>
          </p:nvSpPr>
          <p:spPr>
            <a:xfrm>
              <a:off x="2782442" y="1832610"/>
              <a:ext cx="7299959" cy="1317625"/>
            </a:xfrm>
            <a:custGeom>
              <a:avLst/>
              <a:gdLst/>
              <a:ahLst/>
              <a:cxnLst/>
              <a:rect l="l" t="t" r="r" b="b"/>
              <a:pathLst>
                <a:path w="7299959" h="1317625">
                  <a:moveTo>
                    <a:pt x="7299452" y="0"/>
                  </a:moveTo>
                  <a:lnTo>
                    <a:pt x="0" y="0"/>
                  </a:lnTo>
                  <a:lnTo>
                    <a:pt x="0" y="1317371"/>
                  </a:lnTo>
                  <a:lnTo>
                    <a:pt x="7299452" y="1317371"/>
                  </a:lnTo>
                  <a:lnTo>
                    <a:pt x="72994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782442" y="1832610"/>
              <a:ext cx="7299959" cy="1317625"/>
            </a:xfrm>
            <a:custGeom>
              <a:avLst/>
              <a:gdLst/>
              <a:ahLst/>
              <a:cxnLst/>
              <a:rect l="l" t="t" r="r" b="b"/>
              <a:pathLst>
                <a:path w="7299959" h="1317625">
                  <a:moveTo>
                    <a:pt x="0" y="1317371"/>
                  </a:moveTo>
                  <a:lnTo>
                    <a:pt x="7299452" y="1317371"/>
                  </a:lnTo>
                  <a:lnTo>
                    <a:pt x="7299452" y="0"/>
                  </a:lnTo>
                  <a:lnTo>
                    <a:pt x="0" y="0"/>
                  </a:lnTo>
                  <a:lnTo>
                    <a:pt x="0" y="1317371"/>
                  </a:lnTo>
                  <a:close/>
                </a:path>
              </a:pathLst>
            </a:custGeom>
            <a:ln w="6350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782442" y="2490470"/>
              <a:ext cx="7299959" cy="0"/>
            </a:xfrm>
            <a:custGeom>
              <a:avLst/>
              <a:gdLst/>
              <a:ahLst/>
              <a:cxnLst/>
              <a:rect l="l" t="t" r="r" b="b"/>
              <a:pathLst>
                <a:path w="7299959">
                  <a:moveTo>
                    <a:pt x="0" y="0"/>
                  </a:moveTo>
                  <a:lnTo>
                    <a:pt x="7299452" y="0"/>
                  </a:lnTo>
                </a:path>
              </a:pathLst>
            </a:custGeom>
            <a:ln w="6350">
              <a:solidFill>
                <a:srgbClr val="E2E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993135" y="2050796"/>
            <a:ext cx="622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操作系统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1869" y="1833117"/>
            <a:ext cx="1790700" cy="1317625"/>
          </a:xfrm>
          <a:prstGeom prst="rect">
            <a:avLst/>
          </a:prstGeom>
          <a:solidFill>
            <a:srgbClr val="FF8E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230"/>
              </a:spcBef>
            </a:pP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387985">
              <a:lnSpc>
                <a:spcPct val="100000"/>
              </a:lnSpc>
            </a:pPr>
            <a:r>
              <a:rPr sz="1600" b="1" spc="-3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有度客户端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85617" y="2696413"/>
            <a:ext cx="729360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国产芯片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046220" y="2033904"/>
            <a:ext cx="5805170" cy="884555"/>
            <a:chOff x="4046220" y="2033904"/>
            <a:chExt cx="5805170" cy="884555"/>
          </a:xfrm>
        </p:grpSpPr>
        <p:pic>
          <p:nvPicPr>
            <p:cNvPr id="25" name="object 25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6058535" y="2752089"/>
              <a:ext cx="708660" cy="1092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065395" y="2750184"/>
              <a:ext cx="648970" cy="11239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046220" y="2724784"/>
              <a:ext cx="652779" cy="16382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7135495" y="2733039"/>
              <a:ext cx="374015" cy="14732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783195" y="2694939"/>
              <a:ext cx="576579" cy="22352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8646795" y="2719704"/>
              <a:ext cx="408304" cy="17462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9384665" y="2741929"/>
              <a:ext cx="466725" cy="12890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876165" y="2701289"/>
              <a:ext cx="4347210" cy="210820"/>
            </a:xfrm>
            <a:custGeom>
              <a:avLst/>
              <a:gdLst/>
              <a:ahLst/>
              <a:cxnLst/>
              <a:rect l="l" t="t" r="r" b="b"/>
              <a:pathLst>
                <a:path w="4347209" h="210819">
                  <a:moveTo>
                    <a:pt x="0" y="0"/>
                  </a:moveTo>
                  <a:lnTo>
                    <a:pt x="0" y="210820"/>
                  </a:lnTo>
                </a:path>
                <a:path w="4347209" h="210819">
                  <a:moveTo>
                    <a:pt x="1007110" y="0"/>
                  </a:moveTo>
                  <a:lnTo>
                    <a:pt x="1007110" y="210820"/>
                  </a:lnTo>
                </a:path>
                <a:path w="4347209" h="210819">
                  <a:moveTo>
                    <a:pt x="2051050" y="0"/>
                  </a:moveTo>
                  <a:lnTo>
                    <a:pt x="2051050" y="210820"/>
                  </a:lnTo>
                </a:path>
                <a:path w="4347209" h="210819">
                  <a:moveTo>
                    <a:pt x="2816860" y="0"/>
                  </a:moveTo>
                  <a:lnTo>
                    <a:pt x="2816860" y="210820"/>
                  </a:lnTo>
                </a:path>
                <a:path w="4347209" h="210819">
                  <a:moveTo>
                    <a:pt x="3582035" y="0"/>
                  </a:moveTo>
                  <a:lnTo>
                    <a:pt x="3582035" y="210820"/>
                  </a:lnTo>
                </a:path>
                <a:path w="4347209" h="210819">
                  <a:moveTo>
                    <a:pt x="4347210" y="0"/>
                  </a:moveTo>
                  <a:lnTo>
                    <a:pt x="4347210" y="210820"/>
                  </a:lnTo>
                </a:path>
              </a:pathLst>
            </a:custGeom>
            <a:ln w="6350">
              <a:solidFill>
                <a:srgbClr val="BCD6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4069715" y="2033904"/>
              <a:ext cx="640079" cy="25463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6145530" y="2098039"/>
              <a:ext cx="527050" cy="15684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876165" y="2071369"/>
              <a:ext cx="1007110" cy="210820"/>
            </a:xfrm>
            <a:custGeom>
              <a:avLst/>
              <a:gdLst/>
              <a:ahLst/>
              <a:cxnLst/>
              <a:rect l="l" t="t" r="r" b="b"/>
              <a:pathLst>
                <a:path w="1007110" h="210819">
                  <a:moveTo>
                    <a:pt x="0" y="0"/>
                  </a:moveTo>
                  <a:lnTo>
                    <a:pt x="0" y="210819"/>
                  </a:lnTo>
                </a:path>
                <a:path w="1007110" h="210819">
                  <a:moveTo>
                    <a:pt x="1007110" y="0"/>
                  </a:moveTo>
                  <a:lnTo>
                    <a:pt x="1007110" y="210819"/>
                  </a:lnTo>
                </a:path>
              </a:pathLst>
            </a:custGeom>
            <a:ln w="6350">
              <a:solidFill>
                <a:srgbClr val="BCD6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5000625" y="2044661"/>
              <a:ext cx="640181" cy="254673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5663310" y="2117344"/>
            <a:ext cx="88900" cy="1930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R="5080">
              <a:lnSpc>
                <a:spcPts val="600"/>
              </a:lnSpc>
              <a:spcBef>
                <a:spcPts val="220"/>
              </a:spcBef>
            </a:pPr>
            <a:r>
              <a:rPr sz="600" b="1" spc="-5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涉密</a:t>
            </a:r>
            <a:endParaRPr sz="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779267" y="2068195"/>
            <a:ext cx="7306309" cy="2680970"/>
            <a:chOff x="2779267" y="2068195"/>
            <a:chExt cx="7306309" cy="2680970"/>
          </a:xfrm>
        </p:grpSpPr>
        <p:sp>
          <p:nvSpPr>
            <p:cNvPr id="39" name="object 39"/>
            <p:cNvSpPr/>
            <p:nvPr/>
          </p:nvSpPr>
          <p:spPr>
            <a:xfrm>
              <a:off x="6927214" y="2071370"/>
              <a:ext cx="0" cy="210820"/>
            </a:xfrm>
            <a:custGeom>
              <a:avLst/>
              <a:gdLst/>
              <a:ahLst/>
              <a:cxnLst/>
              <a:rect l="l" t="t" r="r" b="b"/>
              <a:pathLst>
                <a:path h="210819">
                  <a:moveTo>
                    <a:pt x="0" y="0"/>
                  </a:moveTo>
                  <a:lnTo>
                    <a:pt x="0" y="210819"/>
                  </a:lnTo>
                </a:path>
              </a:pathLst>
            </a:custGeom>
            <a:ln w="6350">
              <a:solidFill>
                <a:srgbClr val="BCD6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2782442" y="3428365"/>
              <a:ext cx="7299959" cy="1317625"/>
            </a:xfrm>
            <a:custGeom>
              <a:avLst/>
              <a:gdLst/>
              <a:ahLst/>
              <a:cxnLst/>
              <a:rect l="l" t="t" r="r" b="b"/>
              <a:pathLst>
                <a:path w="7299959" h="1317625">
                  <a:moveTo>
                    <a:pt x="7299452" y="0"/>
                  </a:moveTo>
                  <a:lnTo>
                    <a:pt x="0" y="0"/>
                  </a:lnTo>
                  <a:lnTo>
                    <a:pt x="0" y="1317371"/>
                  </a:lnTo>
                  <a:lnTo>
                    <a:pt x="7299452" y="1317371"/>
                  </a:lnTo>
                  <a:lnTo>
                    <a:pt x="72994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782442" y="3428365"/>
              <a:ext cx="7299959" cy="1317625"/>
            </a:xfrm>
            <a:custGeom>
              <a:avLst/>
              <a:gdLst/>
              <a:ahLst/>
              <a:cxnLst/>
              <a:rect l="l" t="t" r="r" b="b"/>
              <a:pathLst>
                <a:path w="7299959" h="1317625">
                  <a:moveTo>
                    <a:pt x="0" y="1317371"/>
                  </a:moveTo>
                  <a:lnTo>
                    <a:pt x="7299452" y="1317371"/>
                  </a:lnTo>
                  <a:lnTo>
                    <a:pt x="7299452" y="0"/>
                  </a:lnTo>
                  <a:lnTo>
                    <a:pt x="0" y="0"/>
                  </a:lnTo>
                  <a:lnTo>
                    <a:pt x="0" y="1317371"/>
                  </a:lnTo>
                  <a:close/>
                </a:path>
              </a:pathLst>
            </a:custGeom>
            <a:ln w="6350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782442" y="4086225"/>
              <a:ext cx="7299959" cy="0"/>
            </a:xfrm>
            <a:custGeom>
              <a:avLst/>
              <a:gdLst/>
              <a:ahLst/>
              <a:cxnLst/>
              <a:rect l="l" t="t" r="r" b="b"/>
              <a:pathLst>
                <a:path w="7299959">
                  <a:moveTo>
                    <a:pt x="0" y="0"/>
                  </a:moveTo>
                  <a:lnTo>
                    <a:pt x="7299452" y="0"/>
                  </a:lnTo>
                </a:path>
              </a:pathLst>
            </a:custGeom>
            <a:ln w="6350">
              <a:solidFill>
                <a:srgbClr val="E2E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0" name="组合 59"/>
          <p:cNvGrpSpPr/>
          <p:nvPr/>
        </p:nvGrpSpPr>
        <p:grpSpPr>
          <a:xfrm>
            <a:off x="991870" y="3429000"/>
            <a:ext cx="9087485" cy="1316990"/>
            <a:chOff x="1562" y="5400"/>
            <a:chExt cx="14311" cy="2074"/>
          </a:xfrm>
        </p:grpSpPr>
        <p:sp>
          <p:nvSpPr>
            <p:cNvPr id="43" name="object 43"/>
            <p:cNvSpPr txBox="1"/>
            <p:nvPr/>
          </p:nvSpPr>
          <p:spPr>
            <a:xfrm>
              <a:off x="4714" y="5752"/>
              <a:ext cx="980" cy="32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1200" spc="-15" dirty="0">
                  <a:solidFill>
                    <a:srgbClr val="7E7E7E"/>
                  </a:solidFill>
                  <a:latin typeface="微软雅黑" panose="020B0503020204020204" charset="-122"/>
                  <a:cs typeface="微软雅黑" panose="020B0503020204020204" charset="-122"/>
                </a:rPr>
                <a:t>操作系统</a:t>
              </a:r>
              <a:endParaRPr sz="120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1562" y="5400"/>
              <a:ext cx="2820" cy="2075"/>
            </a:xfrm>
            <a:prstGeom prst="rect">
              <a:avLst/>
            </a:prstGeom>
            <a:solidFill>
              <a:srgbClr val="6FAC46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endParaRPr sz="1600">
                <a:latin typeface="Times New Roman" panose="02020603050405020304"/>
                <a:cs typeface="Times New Roman" panose="02020603050405020304"/>
              </a:endParaRPr>
            </a:p>
            <a:p>
              <a:pPr>
                <a:lnSpc>
                  <a:spcPct val="100000"/>
                </a:lnSpc>
                <a:spcBef>
                  <a:spcPts val="210"/>
                </a:spcBef>
              </a:pPr>
              <a:endParaRPr sz="1600">
                <a:latin typeface="Times New Roman" panose="02020603050405020304"/>
                <a:cs typeface="Times New Roman" panose="02020603050405020304"/>
              </a:endParaRPr>
            </a:p>
            <a:p>
              <a:pPr marL="404495">
                <a:lnSpc>
                  <a:spcPct val="100000"/>
                </a:lnSpc>
              </a:pPr>
              <a:r>
                <a:rPr sz="1600" b="1" spc="-30" dirty="0">
                  <a:solidFill>
                    <a:srgbClr val="FFFFFF"/>
                  </a:solidFill>
                  <a:latin typeface="微软雅黑" panose="020B0503020204020204" charset="-122"/>
                  <a:cs typeface="微软雅黑" panose="020B0503020204020204" charset="-122"/>
                </a:rPr>
                <a:t>有度服务端</a:t>
              </a:r>
              <a:endParaRPr sz="160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4387" y="6779"/>
              <a:ext cx="11486" cy="32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06375">
                <a:lnSpc>
                  <a:spcPct val="100000"/>
                </a:lnSpc>
                <a:spcBef>
                  <a:spcPts val="100"/>
                </a:spcBef>
              </a:pPr>
              <a:r>
                <a:rPr sz="1200" spc="-15" dirty="0">
                  <a:solidFill>
                    <a:srgbClr val="7E7E7E"/>
                  </a:solidFill>
                  <a:latin typeface="微软雅黑" panose="020B0503020204020204" charset="-122"/>
                  <a:cs typeface="微软雅黑" panose="020B0503020204020204" charset="-122"/>
                </a:rPr>
                <a:t>国产芯片</a:t>
              </a:r>
              <a:endParaRPr sz="120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46" name="object 46"/>
            <p:cNvGrpSpPr/>
            <p:nvPr/>
          </p:nvGrpSpPr>
          <p:grpSpPr>
            <a:xfrm>
              <a:off x="6372" y="5674"/>
              <a:ext cx="7888" cy="1465"/>
              <a:chOff x="4046220" y="3602990"/>
              <a:chExt cx="5008880" cy="930275"/>
            </a:xfrm>
          </p:grpSpPr>
          <p:pic>
            <p:nvPicPr>
              <p:cNvPr id="47" name="object 4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58660" y="3658235"/>
                <a:ext cx="985520" cy="189864"/>
              </a:xfrm>
              <a:prstGeom prst="rect">
                <a:avLst/>
              </a:prstGeom>
            </p:spPr>
          </p:pic>
          <p:pic>
            <p:nvPicPr>
              <p:cNvPr id="48" name="object 48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058535" y="4363085"/>
                <a:ext cx="708660" cy="109219"/>
              </a:xfrm>
              <a:prstGeom prst="rect">
                <a:avLst/>
              </a:prstGeom>
            </p:spPr>
          </p:pic>
          <p:pic>
            <p:nvPicPr>
              <p:cNvPr id="49" name="object 49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65395" y="4361816"/>
                <a:ext cx="648970" cy="112393"/>
              </a:xfrm>
              <a:prstGeom prst="rect">
                <a:avLst/>
              </a:prstGeom>
            </p:spPr>
          </p:pic>
          <p:pic>
            <p:nvPicPr>
              <p:cNvPr id="50" name="object 5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46220" y="4335145"/>
                <a:ext cx="652779" cy="163830"/>
              </a:xfrm>
              <a:prstGeom prst="rect">
                <a:avLst/>
              </a:prstGeom>
            </p:spPr>
          </p:pic>
          <p:pic>
            <p:nvPicPr>
              <p:cNvPr id="51" name="object 5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5495" y="4343400"/>
                <a:ext cx="374015" cy="147319"/>
              </a:xfrm>
              <a:prstGeom prst="rect">
                <a:avLst/>
              </a:prstGeom>
            </p:spPr>
          </p:pic>
          <p:pic>
            <p:nvPicPr>
              <p:cNvPr id="52" name="object 5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83195" y="4305935"/>
                <a:ext cx="576579" cy="223519"/>
              </a:xfrm>
              <a:prstGeom prst="rect">
                <a:avLst/>
              </a:prstGeom>
            </p:spPr>
          </p:pic>
          <p:pic>
            <p:nvPicPr>
              <p:cNvPr id="53" name="object 5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46795" y="4330700"/>
                <a:ext cx="408304" cy="174625"/>
              </a:xfrm>
              <a:prstGeom prst="rect">
                <a:avLst/>
              </a:prstGeom>
            </p:spPr>
          </p:pic>
          <p:sp>
            <p:nvSpPr>
              <p:cNvPr id="54" name="object 54"/>
              <p:cNvSpPr/>
              <p:nvPr/>
            </p:nvSpPr>
            <p:spPr>
              <a:xfrm>
                <a:off x="4876165" y="3647440"/>
                <a:ext cx="3582035" cy="885825"/>
              </a:xfrm>
              <a:custGeom>
                <a:avLst/>
                <a:gdLst/>
                <a:ahLst/>
                <a:cxnLst/>
                <a:rect l="l" t="t" r="r" b="b"/>
                <a:pathLst>
                  <a:path w="3582034" h="885825">
                    <a:moveTo>
                      <a:pt x="0" y="675005"/>
                    </a:moveTo>
                    <a:lnTo>
                      <a:pt x="0" y="885825"/>
                    </a:lnTo>
                  </a:path>
                  <a:path w="3582034" h="885825">
                    <a:moveTo>
                      <a:pt x="1007110" y="675005"/>
                    </a:moveTo>
                    <a:lnTo>
                      <a:pt x="1007110" y="885825"/>
                    </a:lnTo>
                  </a:path>
                  <a:path w="3582034" h="885825">
                    <a:moveTo>
                      <a:pt x="2051050" y="675005"/>
                    </a:moveTo>
                    <a:lnTo>
                      <a:pt x="2051050" y="885825"/>
                    </a:lnTo>
                  </a:path>
                  <a:path w="3582034" h="885825">
                    <a:moveTo>
                      <a:pt x="2816860" y="675005"/>
                    </a:moveTo>
                    <a:lnTo>
                      <a:pt x="2816860" y="885825"/>
                    </a:lnTo>
                  </a:path>
                  <a:path w="3582034" h="885825">
                    <a:moveTo>
                      <a:pt x="3582035" y="675005"/>
                    </a:moveTo>
                    <a:lnTo>
                      <a:pt x="3582035" y="885825"/>
                    </a:lnTo>
                  </a:path>
                  <a:path w="3582034" h="885825">
                    <a:moveTo>
                      <a:pt x="2051050" y="0"/>
                    </a:moveTo>
                    <a:lnTo>
                      <a:pt x="2051050" y="210820"/>
                    </a:lnTo>
                  </a:path>
                </a:pathLst>
              </a:custGeom>
              <a:ln w="6350">
                <a:solidFill>
                  <a:srgbClr val="BCD6ED"/>
                </a:solidFill>
              </a:ln>
            </p:spPr>
            <p:txBody>
              <a:bodyPr wrap="square" lIns="0" tIns="0" rIns="0" bIns="0" rtlCol="0"/>
              <a:lstStyle/>
              <a:p/>
            </p:txBody>
          </p:sp>
          <p:pic>
            <p:nvPicPr>
              <p:cNvPr id="55" name="object 5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69715" y="3602990"/>
                <a:ext cx="640079" cy="254635"/>
              </a:xfrm>
              <a:prstGeom prst="rect">
                <a:avLst/>
              </a:prstGeom>
            </p:spPr>
          </p:pic>
          <p:pic>
            <p:nvPicPr>
              <p:cNvPr id="56" name="object 5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45530" y="3684905"/>
                <a:ext cx="527050" cy="156844"/>
              </a:xfrm>
              <a:prstGeom prst="rect">
                <a:avLst/>
              </a:prstGeom>
            </p:spPr>
          </p:pic>
          <p:sp>
            <p:nvSpPr>
              <p:cNvPr id="57" name="object 57"/>
              <p:cNvSpPr/>
              <p:nvPr/>
            </p:nvSpPr>
            <p:spPr>
              <a:xfrm>
                <a:off x="4876165" y="3647440"/>
                <a:ext cx="1007110" cy="210820"/>
              </a:xfrm>
              <a:custGeom>
                <a:avLst/>
                <a:gdLst/>
                <a:ahLst/>
                <a:cxnLst/>
                <a:rect l="l" t="t" r="r" b="b"/>
                <a:pathLst>
                  <a:path w="1007110" h="210820">
                    <a:moveTo>
                      <a:pt x="0" y="0"/>
                    </a:moveTo>
                    <a:lnTo>
                      <a:pt x="0" y="210820"/>
                    </a:lnTo>
                  </a:path>
                  <a:path w="1007110" h="210820">
                    <a:moveTo>
                      <a:pt x="1007110" y="0"/>
                    </a:moveTo>
                    <a:lnTo>
                      <a:pt x="1007110" y="210820"/>
                    </a:lnTo>
                  </a:path>
                </a:pathLst>
              </a:custGeom>
              <a:ln w="6350">
                <a:solidFill>
                  <a:srgbClr val="BCD6ED"/>
                </a:solidFill>
              </a:ln>
            </p:spPr>
            <p:txBody>
              <a:bodyPr wrap="square" lIns="0" tIns="0" rIns="0" bIns="0" rtlCol="0"/>
              <a:lstStyle/>
              <a:p/>
            </p:txBody>
          </p:sp>
          <p:pic>
            <p:nvPicPr>
              <p:cNvPr id="58" name="object 5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00625" y="3605492"/>
                <a:ext cx="640181" cy="254673"/>
              </a:xfrm>
              <a:prstGeom prst="rect">
                <a:avLst/>
              </a:prstGeom>
            </p:spPr>
          </p:pic>
        </p:grpSp>
        <p:sp>
          <p:nvSpPr>
            <p:cNvPr id="59" name="object 59"/>
            <p:cNvSpPr txBox="1"/>
            <p:nvPr/>
          </p:nvSpPr>
          <p:spPr>
            <a:xfrm>
              <a:off x="8919" y="5793"/>
              <a:ext cx="140" cy="304"/>
            </a:xfrm>
            <a:prstGeom prst="rect">
              <a:avLst/>
            </a:prstGeom>
          </p:spPr>
          <p:txBody>
            <a:bodyPr vert="horz" wrap="square" lIns="0" tIns="27939" rIns="0" bIns="0" rtlCol="0">
              <a:spAutoFit/>
            </a:bodyPr>
            <a:lstStyle/>
            <a:p>
              <a:pPr marR="5080">
                <a:lnSpc>
                  <a:spcPts val="600"/>
                </a:lnSpc>
                <a:spcBef>
                  <a:spcPts val="220"/>
                </a:spcBef>
              </a:pPr>
              <a:r>
                <a:rPr sz="600" b="1" spc="-50" dirty="0">
                  <a:solidFill>
                    <a:srgbClr val="C00000"/>
                  </a:solidFill>
                  <a:latin typeface="微软雅黑" panose="020B0503020204020204" charset="-122"/>
                  <a:cs typeface="微软雅黑" panose="020B0503020204020204" charset="-122"/>
                </a:rPr>
                <a:t>涉密</a:t>
              </a:r>
              <a:endParaRPr sz="60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974" y="270764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产品市场情况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0234" y="2023491"/>
            <a:ext cx="2675890" cy="1136015"/>
            <a:chOff x="610234" y="2023491"/>
            <a:chExt cx="2675890" cy="1136015"/>
          </a:xfrm>
        </p:grpSpPr>
        <p:sp>
          <p:nvSpPr>
            <p:cNvPr id="4" name="object 4"/>
            <p:cNvSpPr/>
            <p:nvPr/>
          </p:nvSpPr>
          <p:spPr>
            <a:xfrm>
              <a:off x="610234" y="2023491"/>
              <a:ext cx="2675890" cy="1136015"/>
            </a:xfrm>
            <a:custGeom>
              <a:avLst/>
              <a:gdLst/>
              <a:ahLst/>
              <a:cxnLst/>
              <a:rect l="l" t="t" r="r" b="b"/>
              <a:pathLst>
                <a:path w="2675890" h="1136014">
                  <a:moveTo>
                    <a:pt x="2675890" y="0"/>
                  </a:moveTo>
                  <a:lnTo>
                    <a:pt x="0" y="0"/>
                  </a:lnTo>
                  <a:lnTo>
                    <a:pt x="0" y="1136014"/>
                  </a:lnTo>
                  <a:lnTo>
                    <a:pt x="2675890" y="113601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795019" y="2306066"/>
              <a:ext cx="506095" cy="5397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10234" y="2023491"/>
            <a:ext cx="2675890" cy="1136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127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5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889000">
              <a:lnSpc>
                <a:spcPct val="100000"/>
              </a:lnSpc>
            </a:pPr>
            <a:r>
              <a:rPr sz="20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广东省财政厅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374390" y="2017141"/>
            <a:ext cx="2688590" cy="1148715"/>
            <a:chOff x="3374390" y="2017141"/>
            <a:chExt cx="2688590" cy="1148715"/>
          </a:xfrm>
        </p:grpSpPr>
        <p:sp>
          <p:nvSpPr>
            <p:cNvPr id="8" name="object 8"/>
            <p:cNvSpPr/>
            <p:nvPr/>
          </p:nvSpPr>
          <p:spPr>
            <a:xfrm>
              <a:off x="3380740" y="2023491"/>
              <a:ext cx="2675890" cy="1136015"/>
            </a:xfrm>
            <a:custGeom>
              <a:avLst/>
              <a:gdLst/>
              <a:ahLst/>
              <a:cxnLst/>
              <a:rect l="l" t="t" r="r" b="b"/>
              <a:pathLst>
                <a:path w="2675890" h="1136014">
                  <a:moveTo>
                    <a:pt x="2675890" y="0"/>
                  </a:moveTo>
                  <a:lnTo>
                    <a:pt x="0" y="0"/>
                  </a:lnTo>
                  <a:lnTo>
                    <a:pt x="0" y="1136014"/>
                  </a:lnTo>
                  <a:lnTo>
                    <a:pt x="2675890" y="113601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380740" y="2023491"/>
              <a:ext cx="2675890" cy="1136015"/>
            </a:xfrm>
            <a:custGeom>
              <a:avLst/>
              <a:gdLst/>
              <a:ahLst/>
              <a:cxnLst/>
              <a:rect l="l" t="t" r="r" b="b"/>
              <a:pathLst>
                <a:path w="2675890" h="1136014">
                  <a:moveTo>
                    <a:pt x="0" y="1136014"/>
                  </a:moveTo>
                  <a:lnTo>
                    <a:pt x="2675890" y="113601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13601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565525" y="2306066"/>
              <a:ext cx="506095" cy="53975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293742" y="2309241"/>
            <a:ext cx="15722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内蒙古自治区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93742" y="2613736"/>
            <a:ext cx="15722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652145" algn="l"/>
                <a:tab pos="1304290" algn="l"/>
              </a:tabLst>
            </a:pPr>
            <a:r>
              <a:rPr sz="2000" b="1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财</a:t>
            </a:r>
            <a:r>
              <a:rPr sz="20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政</a:t>
            </a:r>
            <a:r>
              <a:rPr sz="20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厅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109970" y="2023491"/>
            <a:ext cx="2675890" cy="1136015"/>
            <a:chOff x="6109970" y="2023491"/>
            <a:chExt cx="2675890" cy="1136015"/>
          </a:xfrm>
        </p:grpSpPr>
        <p:sp>
          <p:nvSpPr>
            <p:cNvPr id="14" name="object 14"/>
            <p:cNvSpPr/>
            <p:nvPr/>
          </p:nvSpPr>
          <p:spPr>
            <a:xfrm>
              <a:off x="6109970" y="2023491"/>
              <a:ext cx="2675890" cy="1136015"/>
            </a:xfrm>
            <a:custGeom>
              <a:avLst/>
              <a:gdLst/>
              <a:ahLst/>
              <a:cxnLst/>
              <a:rect l="l" t="t" r="r" b="b"/>
              <a:pathLst>
                <a:path w="2675890" h="1136014">
                  <a:moveTo>
                    <a:pt x="2675889" y="0"/>
                  </a:moveTo>
                  <a:lnTo>
                    <a:pt x="0" y="0"/>
                  </a:lnTo>
                  <a:lnTo>
                    <a:pt x="0" y="1136014"/>
                  </a:lnTo>
                  <a:lnTo>
                    <a:pt x="2675889" y="1136014"/>
                  </a:lnTo>
                  <a:lnTo>
                    <a:pt x="2675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6294755" y="2306066"/>
              <a:ext cx="506095" cy="53975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109970" y="2023491"/>
            <a:ext cx="2675890" cy="1136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5"/>
              </a:spcBef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836930" marR="198755">
              <a:lnSpc>
                <a:spcPct val="100000"/>
              </a:lnSpc>
            </a:pPr>
            <a:r>
              <a:rPr sz="18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泸州市人力资源</a:t>
            </a:r>
            <a:r>
              <a:rPr sz="1800" b="1" spc="3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和社会保障局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913494" y="2023491"/>
            <a:ext cx="2675890" cy="1136015"/>
            <a:chOff x="8913494" y="2023491"/>
            <a:chExt cx="2675890" cy="1136015"/>
          </a:xfrm>
        </p:grpSpPr>
        <p:sp>
          <p:nvSpPr>
            <p:cNvPr id="18" name="object 18"/>
            <p:cNvSpPr/>
            <p:nvPr/>
          </p:nvSpPr>
          <p:spPr>
            <a:xfrm>
              <a:off x="8913494" y="2023491"/>
              <a:ext cx="2675890" cy="1136015"/>
            </a:xfrm>
            <a:custGeom>
              <a:avLst/>
              <a:gdLst/>
              <a:ahLst/>
              <a:cxnLst/>
              <a:rect l="l" t="t" r="r" b="b"/>
              <a:pathLst>
                <a:path w="2675890" h="1136014">
                  <a:moveTo>
                    <a:pt x="2675889" y="0"/>
                  </a:moveTo>
                  <a:lnTo>
                    <a:pt x="0" y="0"/>
                  </a:lnTo>
                  <a:lnTo>
                    <a:pt x="0" y="1136014"/>
                  </a:lnTo>
                  <a:lnTo>
                    <a:pt x="2675889" y="1136014"/>
                  </a:lnTo>
                  <a:lnTo>
                    <a:pt x="2675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9098279" y="2306066"/>
              <a:ext cx="506095" cy="53975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8913494" y="2023491"/>
            <a:ext cx="2675890" cy="1136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045845" marR="403860">
              <a:lnSpc>
                <a:spcPct val="100000"/>
              </a:lnSpc>
              <a:tabLst>
                <a:tab pos="1540510" algn="l"/>
                <a:tab pos="2035810" algn="l"/>
              </a:tabLst>
            </a:pPr>
            <a:r>
              <a:rPr sz="1800" b="1" spc="14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甘肃</a:t>
            </a:r>
            <a:r>
              <a:rPr sz="1800" b="1" spc="1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省</a:t>
            </a:r>
            <a:r>
              <a:rPr sz="1800" b="1" spc="14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自</a:t>
            </a:r>
            <a:r>
              <a:rPr sz="1800" b="1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然资</a:t>
            </a:r>
            <a:r>
              <a:rPr sz="18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源</a:t>
            </a:r>
            <a:r>
              <a:rPr sz="18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厅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10234" y="3259201"/>
            <a:ext cx="2675890" cy="1136015"/>
            <a:chOff x="610234" y="3259201"/>
            <a:chExt cx="2675890" cy="1136015"/>
          </a:xfrm>
        </p:grpSpPr>
        <p:sp>
          <p:nvSpPr>
            <p:cNvPr id="22" name="object 22"/>
            <p:cNvSpPr/>
            <p:nvPr/>
          </p:nvSpPr>
          <p:spPr>
            <a:xfrm>
              <a:off x="610234" y="3259201"/>
              <a:ext cx="2675890" cy="1136015"/>
            </a:xfrm>
            <a:custGeom>
              <a:avLst/>
              <a:gdLst/>
              <a:ahLst/>
              <a:cxnLst/>
              <a:rect l="l" t="t" r="r" b="b"/>
              <a:pathLst>
                <a:path w="2675890" h="1136014">
                  <a:moveTo>
                    <a:pt x="2675890" y="0"/>
                  </a:moveTo>
                  <a:lnTo>
                    <a:pt x="0" y="0"/>
                  </a:lnTo>
                  <a:lnTo>
                    <a:pt x="0" y="1136015"/>
                  </a:lnTo>
                  <a:lnTo>
                    <a:pt x="2675890" y="1136015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795019" y="3541776"/>
              <a:ext cx="506095" cy="53975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10234" y="3259201"/>
            <a:ext cx="2675890" cy="1136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142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889000">
              <a:lnSpc>
                <a:spcPct val="100000"/>
              </a:lnSpc>
            </a:pPr>
            <a:r>
              <a:rPr sz="20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江苏省统计局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157214" y="3252851"/>
            <a:ext cx="2688590" cy="1148715"/>
            <a:chOff x="6157214" y="3252851"/>
            <a:chExt cx="2688590" cy="1148715"/>
          </a:xfrm>
        </p:grpSpPr>
        <p:sp>
          <p:nvSpPr>
            <p:cNvPr id="26" name="object 26"/>
            <p:cNvSpPr/>
            <p:nvPr/>
          </p:nvSpPr>
          <p:spPr>
            <a:xfrm>
              <a:off x="6163564" y="3259201"/>
              <a:ext cx="2675890" cy="1136015"/>
            </a:xfrm>
            <a:custGeom>
              <a:avLst/>
              <a:gdLst/>
              <a:ahLst/>
              <a:cxnLst/>
              <a:rect l="l" t="t" r="r" b="b"/>
              <a:pathLst>
                <a:path w="2675890" h="1136014">
                  <a:moveTo>
                    <a:pt x="2675890" y="0"/>
                  </a:moveTo>
                  <a:lnTo>
                    <a:pt x="0" y="0"/>
                  </a:lnTo>
                  <a:lnTo>
                    <a:pt x="0" y="1136015"/>
                  </a:lnTo>
                  <a:lnTo>
                    <a:pt x="2675890" y="1136015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163564" y="3259201"/>
              <a:ext cx="2675890" cy="1136015"/>
            </a:xfrm>
            <a:custGeom>
              <a:avLst/>
              <a:gdLst/>
              <a:ahLst/>
              <a:cxnLst/>
              <a:rect l="l" t="t" r="r" b="b"/>
              <a:pathLst>
                <a:path w="2675890" h="1136014">
                  <a:moveTo>
                    <a:pt x="0" y="1136015"/>
                  </a:moveTo>
                  <a:lnTo>
                    <a:pt x="2675890" y="1136015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136015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6348349" y="3541776"/>
              <a:ext cx="506095" cy="539750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3374390" y="3252851"/>
            <a:ext cx="2688590" cy="1148715"/>
            <a:chOff x="3374390" y="3252851"/>
            <a:chExt cx="2688590" cy="1148715"/>
          </a:xfrm>
        </p:grpSpPr>
        <p:sp>
          <p:nvSpPr>
            <p:cNvPr id="30" name="object 30"/>
            <p:cNvSpPr/>
            <p:nvPr/>
          </p:nvSpPr>
          <p:spPr>
            <a:xfrm>
              <a:off x="3380740" y="3259201"/>
              <a:ext cx="2675890" cy="1136015"/>
            </a:xfrm>
            <a:custGeom>
              <a:avLst/>
              <a:gdLst/>
              <a:ahLst/>
              <a:cxnLst/>
              <a:rect l="l" t="t" r="r" b="b"/>
              <a:pathLst>
                <a:path w="2675890" h="1136014">
                  <a:moveTo>
                    <a:pt x="2675890" y="0"/>
                  </a:moveTo>
                  <a:lnTo>
                    <a:pt x="0" y="0"/>
                  </a:lnTo>
                  <a:lnTo>
                    <a:pt x="0" y="1136015"/>
                  </a:lnTo>
                  <a:lnTo>
                    <a:pt x="2675890" y="1136015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380740" y="3259201"/>
              <a:ext cx="2675890" cy="1136015"/>
            </a:xfrm>
            <a:custGeom>
              <a:avLst/>
              <a:gdLst/>
              <a:ahLst/>
              <a:cxnLst/>
              <a:rect l="l" t="t" r="r" b="b"/>
              <a:pathLst>
                <a:path w="2675890" h="1136014">
                  <a:moveTo>
                    <a:pt x="0" y="1136015"/>
                  </a:moveTo>
                  <a:lnTo>
                    <a:pt x="2675890" y="1136015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136015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581527" y="3595446"/>
              <a:ext cx="2151126" cy="463092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7029322" y="3565905"/>
            <a:ext cx="1424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厦 门 市 海 沧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029322" y="3840226"/>
            <a:ext cx="1421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89280" algn="l"/>
                <a:tab pos="1179195" algn="l"/>
              </a:tabLst>
            </a:pPr>
            <a:r>
              <a:rPr sz="1800" b="1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区</a:t>
            </a:r>
            <a:r>
              <a:rPr sz="18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政</a:t>
            </a:r>
            <a:r>
              <a:rPr sz="18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府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8913494" y="3259201"/>
            <a:ext cx="2675890" cy="1136015"/>
            <a:chOff x="8913494" y="3259201"/>
            <a:chExt cx="2675890" cy="1136015"/>
          </a:xfrm>
        </p:grpSpPr>
        <p:sp>
          <p:nvSpPr>
            <p:cNvPr id="36" name="object 36"/>
            <p:cNvSpPr/>
            <p:nvPr/>
          </p:nvSpPr>
          <p:spPr>
            <a:xfrm>
              <a:off x="8913494" y="3259201"/>
              <a:ext cx="2675890" cy="1136015"/>
            </a:xfrm>
            <a:custGeom>
              <a:avLst/>
              <a:gdLst/>
              <a:ahLst/>
              <a:cxnLst/>
              <a:rect l="l" t="t" r="r" b="b"/>
              <a:pathLst>
                <a:path w="2675890" h="1136014">
                  <a:moveTo>
                    <a:pt x="2675889" y="0"/>
                  </a:moveTo>
                  <a:lnTo>
                    <a:pt x="0" y="0"/>
                  </a:lnTo>
                  <a:lnTo>
                    <a:pt x="0" y="1136015"/>
                  </a:lnTo>
                  <a:lnTo>
                    <a:pt x="2675889" y="1136015"/>
                  </a:lnTo>
                  <a:lnTo>
                    <a:pt x="2675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098279" y="3541776"/>
              <a:ext cx="506095" cy="539750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8913494" y="3259201"/>
            <a:ext cx="2675890" cy="1136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855345">
              <a:lnSpc>
                <a:spcPct val="100000"/>
              </a:lnSpc>
            </a:pPr>
            <a:r>
              <a:rPr sz="1800" b="1" spc="1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湖南省 税务 局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745990" y="4488611"/>
            <a:ext cx="1316990" cy="791845"/>
            <a:chOff x="4745990" y="4488611"/>
            <a:chExt cx="1316990" cy="791845"/>
          </a:xfrm>
        </p:grpSpPr>
        <p:sp>
          <p:nvSpPr>
            <p:cNvPr id="40" name="object 40"/>
            <p:cNvSpPr/>
            <p:nvPr/>
          </p:nvSpPr>
          <p:spPr>
            <a:xfrm>
              <a:off x="4752340" y="4494961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89" h="779145">
                  <a:moveTo>
                    <a:pt x="1304289" y="0"/>
                  </a:moveTo>
                  <a:lnTo>
                    <a:pt x="0" y="0"/>
                  </a:lnTo>
                  <a:lnTo>
                    <a:pt x="0" y="778713"/>
                  </a:lnTo>
                  <a:lnTo>
                    <a:pt x="1304289" y="778713"/>
                  </a:lnTo>
                  <a:lnTo>
                    <a:pt x="13042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752340" y="4494961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89" h="779145">
                  <a:moveTo>
                    <a:pt x="0" y="778713"/>
                  </a:moveTo>
                  <a:lnTo>
                    <a:pt x="1304289" y="778713"/>
                  </a:lnTo>
                  <a:lnTo>
                    <a:pt x="1304289" y="0"/>
                  </a:lnTo>
                  <a:lnTo>
                    <a:pt x="0" y="0"/>
                  </a:lnTo>
                  <a:lnTo>
                    <a:pt x="0" y="778713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001260" y="4507775"/>
              <a:ext cx="806488" cy="750277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6157214" y="4488611"/>
            <a:ext cx="1316990" cy="791845"/>
            <a:chOff x="6157214" y="4488611"/>
            <a:chExt cx="1316990" cy="791845"/>
          </a:xfrm>
        </p:grpSpPr>
        <p:sp>
          <p:nvSpPr>
            <p:cNvPr id="44" name="object 44"/>
            <p:cNvSpPr/>
            <p:nvPr/>
          </p:nvSpPr>
          <p:spPr>
            <a:xfrm>
              <a:off x="6163564" y="4494961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90" h="779145">
                  <a:moveTo>
                    <a:pt x="1304289" y="0"/>
                  </a:moveTo>
                  <a:lnTo>
                    <a:pt x="0" y="0"/>
                  </a:lnTo>
                  <a:lnTo>
                    <a:pt x="0" y="778713"/>
                  </a:lnTo>
                  <a:lnTo>
                    <a:pt x="1304289" y="778713"/>
                  </a:lnTo>
                  <a:lnTo>
                    <a:pt x="13042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163564" y="4494961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90" h="779145">
                  <a:moveTo>
                    <a:pt x="0" y="778713"/>
                  </a:moveTo>
                  <a:lnTo>
                    <a:pt x="1304289" y="778713"/>
                  </a:lnTo>
                  <a:lnTo>
                    <a:pt x="1304289" y="0"/>
                  </a:lnTo>
                  <a:lnTo>
                    <a:pt x="0" y="0"/>
                  </a:lnTo>
                  <a:lnTo>
                    <a:pt x="0" y="778713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343142" y="4598453"/>
              <a:ext cx="1022731" cy="572731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7528941" y="4488611"/>
            <a:ext cx="1316990" cy="791845"/>
            <a:chOff x="7528941" y="4488611"/>
            <a:chExt cx="1316990" cy="791845"/>
          </a:xfrm>
        </p:grpSpPr>
        <p:sp>
          <p:nvSpPr>
            <p:cNvPr id="48" name="object 48"/>
            <p:cNvSpPr/>
            <p:nvPr/>
          </p:nvSpPr>
          <p:spPr>
            <a:xfrm>
              <a:off x="7535291" y="4494961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90" h="779145">
                  <a:moveTo>
                    <a:pt x="1304290" y="0"/>
                  </a:moveTo>
                  <a:lnTo>
                    <a:pt x="0" y="0"/>
                  </a:lnTo>
                  <a:lnTo>
                    <a:pt x="0" y="778713"/>
                  </a:lnTo>
                  <a:lnTo>
                    <a:pt x="1304290" y="778713"/>
                  </a:lnTo>
                  <a:lnTo>
                    <a:pt x="1304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7535291" y="4494961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90" h="779145">
                  <a:moveTo>
                    <a:pt x="0" y="778713"/>
                  </a:moveTo>
                  <a:lnTo>
                    <a:pt x="1304290" y="778713"/>
                  </a:lnTo>
                  <a:lnTo>
                    <a:pt x="1304290" y="0"/>
                  </a:lnTo>
                  <a:lnTo>
                    <a:pt x="0" y="0"/>
                  </a:lnTo>
                  <a:lnTo>
                    <a:pt x="0" y="778713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7603236" y="4715763"/>
              <a:ext cx="1153680" cy="354203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8907144" y="4488611"/>
            <a:ext cx="1316990" cy="791845"/>
            <a:chOff x="8907144" y="4488611"/>
            <a:chExt cx="1316990" cy="791845"/>
          </a:xfrm>
        </p:grpSpPr>
        <p:sp>
          <p:nvSpPr>
            <p:cNvPr id="52" name="object 52"/>
            <p:cNvSpPr/>
            <p:nvPr/>
          </p:nvSpPr>
          <p:spPr>
            <a:xfrm>
              <a:off x="8913494" y="4494961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90" h="779145">
                  <a:moveTo>
                    <a:pt x="1304290" y="0"/>
                  </a:moveTo>
                  <a:lnTo>
                    <a:pt x="0" y="0"/>
                  </a:lnTo>
                  <a:lnTo>
                    <a:pt x="0" y="778713"/>
                  </a:lnTo>
                  <a:lnTo>
                    <a:pt x="1304290" y="778713"/>
                  </a:lnTo>
                  <a:lnTo>
                    <a:pt x="1304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8913494" y="4494961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90" h="779145">
                  <a:moveTo>
                    <a:pt x="0" y="778713"/>
                  </a:moveTo>
                  <a:lnTo>
                    <a:pt x="1304290" y="778713"/>
                  </a:lnTo>
                  <a:lnTo>
                    <a:pt x="1304290" y="0"/>
                  </a:lnTo>
                  <a:lnTo>
                    <a:pt x="0" y="0"/>
                  </a:lnTo>
                  <a:lnTo>
                    <a:pt x="0" y="778713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8991091" y="4750168"/>
              <a:ext cx="1149007" cy="242963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10278871" y="4488611"/>
            <a:ext cx="1316990" cy="791845"/>
            <a:chOff x="10278871" y="4488611"/>
            <a:chExt cx="1316990" cy="791845"/>
          </a:xfrm>
        </p:grpSpPr>
        <p:sp>
          <p:nvSpPr>
            <p:cNvPr id="56" name="object 56"/>
            <p:cNvSpPr/>
            <p:nvPr/>
          </p:nvSpPr>
          <p:spPr>
            <a:xfrm>
              <a:off x="10285221" y="4494961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90" h="779145">
                  <a:moveTo>
                    <a:pt x="1304290" y="0"/>
                  </a:moveTo>
                  <a:lnTo>
                    <a:pt x="0" y="0"/>
                  </a:lnTo>
                  <a:lnTo>
                    <a:pt x="0" y="778713"/>
                  </a:lnTo>
                  <a:lnTo>
                    <a:pt x="1304290" y="778713"/>
                  </a:lnTo>
                  <a:lnTo>
                    <a:pt x="1304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0285221" y="4494961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90" h="779145">
                  <a:moveTo>
                    <a:pt x="0" y="778713"/>
                  </a:moveTo>
                  <a:lnTo>
                    <a:pt x="1304290" y="778713"/>
                  </a:lnTo>
                  <a:lnTo>
                    <a:pt x="1304290" y="0"/>
                  </a:lnTo>
                  <a:lnTo>
                    <a:pt x="0" y="0"/>
                  </a:lnTo>
                  <a:lnTo>
                    <a:pt x="0" y="778713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0424032" y="4645113"/>
              <a:ext cx="1020089" cy="481241"/>
            </a:xfrm>
            <a:prstGeom prst="rect">
              <a:avLst/>
            </a:prstGeom>
          </p:spPr>
        </p:pic>
      </p:grpSp>
      <p:sp>
        <p:nvSpPr>
          <p:cNvPr id="59" name="object 59"/>
          <p:cNvSpPr/>
          <p:nvPr/>
        </p:nvSpPr>
        <p:spPr>
          <a:xfrm>
            <a:off x="1111567" y="1011555"/>
            <a:ext cx="9968865" cy="721995"/>
          </a:xfrm>
          <a:custGeom>
            <a:avLst/>
            <a:gdLst/>
            <a:ahLst/>
            <a:cxnLst/>
            <a:rect l="l" t="t" r="r" b="b"/>
            <a:pathLst>
              <a:path w="9968865" h="721994">
                <a:moveTo>
                  <a:pt x="9926129" y="0"/>
                </a:moveTo>
                <a:lnTo>
                  <a:pt x="42697" y="0"/>
                </a:lnTo>
                <a:lnTo>
                  <a:pt x="26076" y="3365"/>
                </a:lnTo>
                <a:lnTo>
                  <a:pt x="12504" y="12541"/>
                </a:lnTo>
                <a:lnTo>
                  <a:pt x="3354" y="26146"/>
                </a:lnTo>
                <a:lnTo>
                  <a:pt x="0" y="42799"/>
                </a:lnTo>
                <a:lnTo>
                  <a:pt x="0" y="679323"/>
                </a:lnTo>
                <a:lnTo>
                  <a:pt x="3354" y="695956"/>
                </a:lnTo>
                <a:lnTo>
                  <a:pt x="12504" y="709517"/>
                </a:lnTo>
                <a:lnTo>
                  <a:pt x="26076" y="718649"/>
                </a:lnTo>
                <a:lnTo>
                  <a:pt x="42697" y="721995"/>
                </a:lnTo>
                <a:lnTo>
                  <a:pt x="9926129" y="721995"/>
                </a:lnTo>
                <a:lnTo>
                  <a:pt x="9942762" y="718649"/>
                </a:lnTo>
                <a:lnTo>
                  <a:pt x="9956323" y="709517"/>
                </a:lnTo>
                <a:lnTo>
                  <a:pt x="9965455" y="695956"/>
                </a:lnTo>
                <a:lnTo>
                  <a:pt x="9968801" y="679323"/>
                </a:lnTo>
                <a:lnTo>
                  <a:pt x="9968801" y="42799"/>
                </a:lnTo>
                <a:lnTo>
                  <a:pt x="9965455" y="26146"/>
                </a:lnTo>
                <a:lnTo>
                  <a:pt x="9956323" y="12541"/>
                </a:lnTo>
                <a:lnTo>
                  <a:pt x="9942762" y="3365"/>
                </a:lnTo>
                <a:lnTo>
                  <a:pt x="9926129" y="0"/>
                </a:lnTo>
                <a:close/>
              </a:path>
            </a:pathLst>
          </a:custGeom>
          <a:solidFill>
            <a:srgbClr val="EBF4FA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0" name="object 60"/>
          <p:cNvGrpSpPr/>
          <p:nvPr/>
        </p:nvGrpSpPr>
        <p:grpSpPr>
          <a:xfrm>
            <a:off x="3374390" y="4488611"/>
            <a:ext cx="1316990" cy="791845"/>
            <a:chOff x="3374390" y="4488611"/>
            <a:chExt cx="1316990" cy="791845"/>
          </a:xfrm>
        </p:grpSpPr>
        <p:sp>
          <p:nvSpPr>
            <p:cNvPr id="61" name="object 61"/>
            <p:cNvSpPr/>
            <p:nvPr/>
          </p:nvSpPr>
          <p:spPr>
            <a:xfrm>
              <a:off x="3380740" y="4494961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89" h="779145">
                  <a:moveTo>
                    <a:pt x="1304289" y="0"/>
                  </a:moveTo>
                  <a:lnTo>
                    <a:pt x="0" y="0"/>
                  </a:lnTo>
                  <a:lnTo>
                    <a:pt x="0" y="778713"/>
                  </a:lnTo>
                  <a:lnTo>
                    <a:pt x="1304289" y="778713"/>
                  </a:lnTo>
                  <a:lnTo>
                    <a:pt x="13042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3380740" y="4494961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89" h="779145">
                  <a:moveTo>
                    <a:pt x="0" y="778713"/>
                  </a:moveTo>
                  <a:lnTo>
                    <a:pt x="1304289" y="778713"/>
                  </a:lnTo>
                  <a:lnTo>
                    <a:pt x="1304289" y="0"/>
                  </a:lnTo>
                  <a:lnTo>
                    <a:pt x="0" y="0"/>
                  </a:lnTo>
                  <a:lnTo>
                    <a:pt x="0" y="778713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3504184" y="4495685"/>
              <a:ext cx="1141158" cy="764781"/>
            </a:xfrm>
            <a:prstGeom prst="rect">
              <a:avLst/>
            </a:prstGeom>
          </p:spPr>
        </p:pic>
      </p:grpSp>
      <p:sp>
        <p:nvSpPr>
          <p:cNvPr id="64" name="object 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主要客户</a:t>
            </a:r>
            <a:endParaRPr spc="-20" dirty="0"/>
          </a:p>
        </p:txBody>
      </p:sp>
      <p:grpSp>
        <p:nvGrpSpPr>
          <p:cNvPr id="65" name="object 65"/>
          <p:cNvGrpSpPr/>
          <p:nvPr/>
        </p:nvGrpSpPr>
        <p:grpSpPr>
          <a:xfrm>
            <a:off x="603884" y="5366969"/>
            <a:ext cx="1316990" cy="791845"/>
            <a:chOff x="603884" y="5366969"/>
            <a:chExt cx="1316990" cy="791845"/>
          </a:xfrm>
        </p:grpSpPr>
        <p:sp>
          <p:nvSpPr>
            <p:cNvPr id="66" name="object 66"/>
            <p:cNvSpPr/>
            <p:nvPr/>
          </p:nvSpPr>
          <p:spPr>
            <a:xfrm>
              <a:off x="610234" y="5373319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89" h="779145">
                  <a:moveTo>
                    <a:pt x="1304290" y="0"/>
                  </a:moveTo>
                  <a:lnTo>
                    <a:pt x="0" y="0"/>
                  </a:lnTo>
                  <a:lnTo>
                    <a:pt x="0" y="778713"/>
                  </a:lnTo>
                  <a:lnTo>
                    <a:pt x="1304290" y="778713"/>
                  </a:lnTo>
                  <a:lnTo>
                    <a:pt x="1304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610234" y="5373319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89" h="779145">
                  <a:moveTo>
                    <a:pt x="0" y="778713"/>
                  </a:moveTo>
                  <a:lnTo>
                    <a:pt x="1304290" y="778713"/>
                  </a:lnTo>
                  <a:lnTo>
                    <a:pt x="1304290" y="0"/>
                  </a:lnTo>
                  <a:lnTo>
                    <a:pt x="0" y="0"/>
                  </a:lnTo>
                  <a:lnTo>
                    <a:pt x="0" y="778713"/>
                  </a:lnTo>
                  <a:close/>
                </a:path>
              </a:pathLst>
            </a:custGeom>
            <a:ln w="12699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941412" y="5424601"/>
              <a:ext cx="676147" cy="676148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1989073" y="5366969"/>
            <a:ext cx="1316990" cy="791845"/>
            <a:chOff x="1989073" y="5366969"/>
            <a:chExt cx="1316990" cy="791845"/>
          </a:xfrm>
        </p:grpSpPr>
        <p:sp>
          <p:nvSpPr>
            <p:cNvPr id="70" name="object 70"/>
            <p:cNvSpPr/>
            <p:nvPr/>
          </p:nvSpPr>
          <p:spPr>
            <a:xfrm>
              <a:off x="1995423" y="5373319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89" h="779145">
                  <a:moveTo>
                    <a:pt x="1304289" y="0"/>
                  </a:moveTo>
                  <a:lnTo>
                    <a:pt x="0" y="0"/>
                  </a:lnTo>
                  <a:lnTo>
                    <a:pt x="0" y="778713"/>
                  </a:lnTo>
                  <a:lnTo>
                    <a:pt x="1304289" y="778713"/>
                  </a:lnTo>
                  <a:lnTo>
                    <a:pt x="13042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995423" y="5373319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89" h="779145">
                  <a:moveTo>
                    <a:pt x="0" y="778713"/>
                  </a:moveTo>
                  <a:lnTo>
                    <a:pt x="1304289" y="778713"/>
                  </a:lnTo>
                  <a:lnTo>
                    <a:pt x="1304289" y="0"/>
                  </a:lnTo>
                  <a:lnTo>
                    <a:pt x="0" y="0"/>
                  </a:lnTo>
                  <a:lnTo>
                    <a:pt x="0" y="778713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2021458" y="5550281"/>
              <a:ext cx="1240091" cy="424802"/>
            </a:xfrm>
            <a:prstGeom prst="rect">
              <a:avLst/>
            </a:prstGeom>
          </p:spPr>
        </p:pic>
      </p:grpSp>
      <p:grpSp>
        <p:nvGrpSpPr>
          <p:cNvPr id="73" name="object 73"/>
          <p:cNvGrpSpPr/>
          <p:nvPr/>
        </p:nvGrpSpPr>
        <p:grpSpPr>
          <a:xfrm>
            <a:off x="6157214" y="5366969"/>
            <a:ext cx="1316990" cy="791845"/>
            <a:chOff x="6157214" y="5366969"/>
            <a:chExt cx="1316990" cy="791845"/>
          </a:xfrm>
        </p:grpSpPr>
        <p:sp>
          <p:nvSpPr>
            <p:cNvPr id="74" name="object 74"/>
            <p:cNvSpPr/>
            <p:nvPr/>
          </p:nvSpPr>
          <p:spPr>
            <a:xfrm>
              <a:off x="6163564" y="5373319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90" h="779145">
                  <a:moveTo>
                    <a:pt x="1304289" y="0"/>
                  </a:moveTo>
                  <a:lnTo>
                    <a:pt x="0" y="0"/>
                  </a:lnTo>
                  <a:lnTo>
                    <a:pt x="0" y="778713"/>
                  </a:lnTo>
                  <a:lnTo>
                    <a:pt x="1304289" y="778713"/>
                  </a:lnTo>
                  <a:lnTo>
                    <a:pt x="13042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6163564" y="5373319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90" h="779145">
                  <a:moveTo>
                    <a:pt x="0" y="778713"/>
                  </a:moveTo>
                  <a:lnTo>
                    <a:pt x="1304289" y="778713"/>
                  </a:lnTo>
                  <a:lnTo>
                    <a:pt x="1304289" y="0"/>
                  </a:lnTo>
                  <a:lnTo>
                    <a:pt x="0" y="0"/>
                  </a:lnTo>
                  <a:lnTo>
                    <a:pt x="0" y="778713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6257417" y="5390375"/>
              <a:ext cx="1114856" cy="696785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4752340" y="5373319"/>
            <a:ext cx="1304290" cy="779145"/>
            <a:chOff x="4752340" y="5373319"/>
            <a:chExt cx="1304290" cy="779145"/>
          </a:xfrm>
        </p:grpSpPr>
        <p:sp>
          <p:nvSpPr>
            <p:cNvPr id="78" name="object 78"/>
            <p:cNvSpPr/>
            <p:nvPr/>
          </p:nvSpPr>
          <p:spPr>
            <a:xfrm>
              <a:off x="4752340" y="5373319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89" h="779145">
                  <a:moveTo>
                    <a:pt x="1304289" y="0"/>
                  </a:moveTo>
                  <a:lnTo>
                    <a:pt x="0" y="0"/>
                  </a:lnTo>
                  <a:lnTo>
                    <a:pt x="0" y="778713"/>
                  </a:lnTo>
                  <a:lnTo>
                    <a:pt x="1304289" y="778713"/>
                  </a:lnTo>
                  <a:lnTo>
                    <a:pt x="13042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4752340" y="5373319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89" h="779145">
                  <a:moveTo>
                    <a:pt x="0" y="778713"/>
                  </a:moveTo>
                  <a:lnTo>
                    <a:pt x="1304289" y="778713"/>
                  </a:lnTo>
                  <a:lnTo>
                    <a:pt x="1304289" y="0"/>
                  </a:lnTo>
                  <a:lnTo>
                    <a:pt x="0" y="0"/>
                  </a:lnTo>
                  <a:lnTo>
                    <a:pt x="0" y="778713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1" name="object 81"/>
          <p:cNvGrpSpPr/>
          <p:nvPr/>
        </p:nvGrpSpPr>
        <p:grpSpPr>
          <a:xfrm>
            <a:off x="7535291" y="5373319"/>
            <a:ext cx="1304290" cy="779145"/>
            <a:chOff x="7535291" y="5373319"/>
            <a:chExt cx="1304290" cy="779145"/>
          </a:xfrm>
        </p:grpSpPr>
        <p:sp>
          <p:nvSpPr>
            <p:cNvPr id="82" name="object 82"/>
            <p:cNvSpPr/>
            <p:nvPr/>
          </p:nvSpPr>
          <p:spPr>
            <a:xfrm>
              <a:off x="7535291" y="5373319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90" h="779145">
                  <a:moveTo>
                    <a:pt x="1304290" y="0"/>
                  </a:moveTo>
                  <a:lnTo>
                    <a:pt x="0" y="0"/>
                  </a:lnTo>
                  <a:lnTo>
                    <a:pt x="0" y="778713"/>
                  </a:lnTo>
                  <a:lnTo>
                    <a:pt x="1304290" y="778713"/>
                  </a:lnTo>
                  <a:lnTo>
                    <a:pt x="1304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7606665" y="5474233"/>
              <a:ext cx="622934" cy="563194"/>
            </a:xfrm>
            <a:prstGeom prst="rect">
              <a:avLst/>
            </a:prstGeom>
          </p:spPr>
        </p:pic>
      </p:grpSp>
      <p:grpSp>
        <p:nvGrpSpPr>
          <p:cNvPr id="84" name="object 84"/>
          <p:cNvGrpSpPr/>
          <p:nvPr/>
        </p:nvGrpSpPr>
        <p:grpSpPr>
          <a:xfrm>
            <a:off x="3373120" y="5366969"/>
            <a:ext cx="1316990" cy="791845"/>
            <a:chOff x="3373120" y="5366969"/>
            <a:chExt cx="1316990" cy="791845"/>
          </a:xfrm>
        </p:grpSpPr>
        <p:sp>
          <p:nvSpPr>
            <p:cNvPr id="85" name="object 85"/>
            <p:cNvSpPr/>
            <p:nvPr/>
          </p:nvSpPr>
          <p:spPr>
            <a:xfrm>
              <a:off x="3379470" y="5373319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89" h="779145">
                  <a:moveTo>
                    <a:pt x="1304289" y="0"/>
                  </a:moveTo>
                  <a:lnTo>
                    <a:pt x="0" y="0"/>
                  </a:lnTo>
                  <a:lnTo>
                    <a:pt x="0" y="778713"/>
                  </a:lnTo>
                  <a:lnTo>
                    <a:pt x="1304289" y="778713"/>
                  </a:lnTo>
                  <a:lnTo>
                    <a:pt x="13042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3379470" y="5373319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89" h="779145">
                  <a:moveTo>
                    <a:pt x="0" y="778713"/>
                  </a:moveTo>
                  <a:lnTo>
                    <a:pt x="1304289" y="778713"/>
                  </a:lnTo>
                  <a:lnTo>
                    <a:pt x="1304289" y="0"/>
                  </a:lnTo>
                  <a:lnTo>
                    <a:pt x="0" y="0"/>
                  </a:lnTo>
                  <a:lnTo>
                    <a:pt x="0" y="778713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3457956" y="5493080"/>
              <a:ext cx="1125994" cy="595236"/>
            </a:xfrm>
            <a:prstGeom prst="rect">
              <a:avLst/>
            </a:prstGeom>
          </p:spPr>
        </p:pic>
      </p:grpSp>
      <p:grpSp>
        <p:nvGrpSpPr>
          <p:cNvPr id="88" name="object 88"/>
          <p:cNvGrpSpPr/>
          <p:nvPr/>
        </p:nvGrpSpPr>
        <p:grpSpPr>
          <a:xfrm>
            <a:off x="8907144" y="5366969"/>
            <a:ext cx="1316990" cy="791845"/>
            <a:chOff x="8907144" y="5366969"/>
            <a:chExt cx="1316990" cy="791845"/>
          </a:xfrm>
        </p:grpSpPr>
        <p:sp>
          <p:nvSpPr>
            <p:cNvPr id="89" name="object 89"/>
            <p:cNvSpPr/>
            <p:nvPr/>
          </p:nvSpPr>
          <p:spPr>
            <a:xfrm>
              <a:off x="8913494" y="5373319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90" h="779145">
                  <a:moveTo>
                    <a:pt x="1304290" y="0"/>
                  </a:moveTo>
                  <a:lnTo>
                    <a:pt x="0" y="0"/>
                  </a:lnTo>
                  <a:lnTo>
                    <a:pt x="0" y="778713"/>
                  </a:lnTo>
                  <a:lnTo>
                    <a:pt x="1304290" y="778713"/>
                  </a:lnTo>
                  <a:lnTo>
                    <a:pt x="1304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8913494" y="5373319"/>
              <a:ext cx="1304290" cy="779145"/>
            </a:xfrm>
            <a:custGeom>
              <a:avLst/>
              <a:gdLst/>
              <a:ahLst/>
              <a:cxnLst/>
              <a:rect l="l" t="t" r="r" b="b"/>
              <a:pathLst>
                <a:path w="1304290" h="779145">
                  <a:moveTo>
                    <a:pt x="0" y="778713"/>
                  </a:moveTo>
                  <a:lnTo>
                    <a:pt x="1304290" y="778713"/>
                  </a:lnTo>
                  <a:lnTo>
                    <a:pt x="1304290" y="0"/>
                  </a:lnTo>
                  <a:lnTo>
                    <a:pt x="0" y="0"/>
                  </a:lnTo>
                  <a:lnTo>
                    <a:pt x="0" y="778713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9264776" y="5450255"/>
              <a:ext cx="601751" cy="587171"/>
            </a:xfrm>
            <a:prstGeom prst="rect">
              <a:avLst/>
            </a:prstGeom>
          </p:spPr>
        </p:pic>
      </p:grpSp>
      <p:sp>
        <p:nvSpPr>
          <p:cNvPr id="92" name="object 92"/>
          <p:cNvSpPr txBox="1"/>
          <p:nvPr/>
        </p:nvSpPr>
        <p:spPr>
          <a:xfrm>
            <a:off x="10291698" y="5373319"/>
            <a:ext cx="1304290" cy="779145"/>
          </a:xfrm>
          <a:prstGeom prst="rect">
            <a:avLst/>
          </a:prstGeom>
          <a:solidFill>
            <a:srgbClr val="FFFFFF"/>
          </a:solidFill>
          <a:ln w="12700">
            <a:solidFill>
              <a:srgbClr val="D5DCE4"/>
            </a:solidFill>
          </a:ln>
        </p:spPr>
        <p:txBody>
          <a:bodyPr vert="horz" wrap="square" lIns="0" tIns="1485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70"/>
              </a:spcBef>
            </a:pPr>
            <a:endParaRPr sz="1050">
              <a:latin typeface="Times New Roman" panose="02020603050405020304"/>
              <a:cs typeface="Times New Roman" panose="02020603050405020304"/>
            </a:endParaRPr>
          </a:p>
          <a:p>
            <a:pPr marL="205740">
              <a:lnSpc>
                <a:spcPct val="100000"/>
              </a:lnSpc>
            </a:pPr>
            <a:r>
              <a:rPr sz="1050" spc="140" dirty="0">
                <a:solidFill>
                  <a:srgbClr val="2E549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更多客户 …</a:t>
            </a:r>
            <a:endParaRPr sz="10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535291" y="5373319"/>
            <a:ext cx="1304290" cy="77914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800">
              <a:latin typeface="Times New Roman" panose="02020603050405020304"/>
              <a:cs typeface="Times New Roman" panose="02020603050405020304"/>
            </a:endParaRPr>
          </a:p>
          <a:p>
            <a:pPr marL="731520">
              <a:lnSpc>
                <a:spcPct val="100000"/>
              </a:lnSpc>
            </a:pPr>
            <a:r>
              <a:rPr sz="800" b="1" spc="-15" dirty="0">
                <a:latin typeface="Microsoft JhengHei" panose="020B0604030504040204" charset="-120"/>
                <a:cs typeface="Microsoft JhengHei" panose="020B0604030504040204" charset="-120"/>
              </a:rPr>
              <a:t>贵州分行</a:t>
            </a:r>
            <a:endParaRPr sz="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603884" y="4439284"/>
            <a:ext cx="2671445" cy="840740"/>
            <a:chOff x="603884" y="4439284"/>
            <a:chExt cx="2671445" cy="840740"/>
          </a:xfrm>
        </p:grpSpPr>
        <p:sp>
          <p:nvSpPr>
            <p:cNvPr id="95" name="object 95"/>
            <p:cNvSpPr/>
            <p:nvPr/>
          </p:nvSpPr>
          <p:spPr>
            <a:xfrm>
              <a:off x="610234" y="4445634"/>
              <a:ext cx="2658745" cy="828040"/>
            </a:xfrm>
            <a:custGeom>
              <a:avLst/>
              <a:gdLst/>
              <a:ahLst/>
              <a:cxnLst/>
              <a:rect l="l" t="t" r="r" b="b"/>
              <a:pathLst>
                <a:path w="2658745" h="828039">
                  <a:moveTo>
                    <a:pt x="2658744" y="0"/>
                  </a:moveTo>
                  <a:lnTo>
                    <a:pt x="0" y="0"/>
                  </a:lnTo>
                  <a:lnTo>
                    <a:pt x="0" y="828039"/>
                  </a:lnTo>
                  <a:lnTo>
                    <a:pt x="2658744" y="828039"/>
                  </a:lnTo>
                  <a:lnTo>
                    <a:pt x="2658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610234" y="4445634"/>
              <a:ext cx="2658745" cy="828040"/>
            </a:xfrm>
            <a:custGeom>
              <a:avLst/>
              <a:gdLst/>
              <a:ahLst/>
              <a:cxnLst/>
              <a:rect l="l" t="t" r="r" b="b"/>
              <a:pathLst>
                <a:path w="2658745" h="828039">
                  <a:moveTo>
                    <a:pt x="0" y="828039"/>
                  </a:moveTo>
                  <a:lnTo>
                    <a:pt x="2658744" y="828039"/>
                  </a:lnTo>
                  <a:lnTo>
                    <a:pt x="2658744" y="0"/>
                  </a:lnTo>
                  <a:lnTo>
                    <a:pt x="0" y="0"/>
                  </a:lnTo>
                  <a:lnTo>
                    <a:pt x="0" y="828039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793838" y="4651654"/>
              <a:ext cx="502856" cy="393420"/>
            </a:xfrm>
            <a:prstGeom prst="rect">
              <a:avLst/>
            </a:prstGeom>
          </p:spPr>
        </p:pic>
      </p:grpSp>
      <p:sp>
        <p:nvSpPr>
          <p:cNvPr id="98" name="object 98"/>
          <p:cNvSpPr txBox="1"/>
          <p:nvPr/>
        </p:nvSpPr>
        <p:spPr>
          <a:xfrm>
            <a:off x="1498727" y="4530674"/>
            <a:ext cx="156400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spc="-4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浙 江 省 戒 毒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tabLst>
                <a:tab pos="647065" algn="l"/>
                <a:tab pos="1294765" algn="l"/>
              </a:tabLst>
            </a:pPr>
            <a:r>
              <a:rPr sz="2000" b="1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管</a:t>
            </a:r>
            <a:r>
              <a:rPr sz="20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20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局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0" name="图片 9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52340" y="5493385"/>
            <a:ext cx="1254760" cy="48387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974" y="270764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产品市场情况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0234" y="2023541"/>
            <a:ext cx="2675890" cy="1009015"/>
            <a:chOff x="610234" y="2023541"/>
            <a:chExt cx="2675890" cy="1009015"/>
          </a:xfrm>
        </p:grpSpPr>
        <p:sp>
          <p:nvSpPr>
            <p:cNvPr id="4" name="object 4"/>
            <p:cNvSpPr/>
            <p:nvPr/>
          </p:nvSpPr>
          <p:spPr>
            <a:xfrm>
              <a:off x="610234" y="2023541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795019" y="2274468"/>
              <a:ext cx="506095" cy="54988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10234" y="2023541"/>
            <a:ext cx="2675890" cy="1009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65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889000">
              <a:lnSpc>
                <a:spcPct val="100000"/>
              </a:lnSpc>
            </a:pPr>
            <a:r>
              <a:rPr sz="20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广东省财政厅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8787" y="4434382"/>
            <a:ext cx="2688590" cy="1021715"/>
            <a:chOff x="608787" y="4434382"/>
            <a:chExt cx="2688590" cy="1021715"/>
          </a:xfrm>
        </p:grpSpPr>
        <p:sp>
          <p:nvSpPr>
            <p:cNvPr id="8" name="object 8"/>
            <p:cNvSpPr/>
            <p:nvPr/>
          </p:nvSpPr>
          <p:spPr>
            <a:xfrm>
              <a:off x="615137" y="4440732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89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89" y="1008964"/>
                  </a:lnTo>
                  <a:lnTo>
                    <a:pt x="2675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15137" y="4440732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89" y="1008964"/>
                  </a:lnTo>
                  <a:lnTo>
                    <a:pt x="2675889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799922" y="4691786"/>
              <a:ext cx="506095" cy="54988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527936" y="4649851"/>
            <a:ext cx="15722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内蒙古自治区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27936" y="4954651"/>
            <a:ext cx="15722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652145" algn="l"/>
                <a:tab pos="1304290" algn="l"/>
              </a:tabLst>
            </a:pPr>
            <a:r>
              <a:rPr sz="2000" b="1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财</a:t>
            </a:r>
            <a:r>
              <a:rPr sz="20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政</a:t>
            </a:r>
            <a:r>
              <a:rPr sz="20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厅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957182" y="2020493"/>
            <a:ext cx="2675890" cy="1009015"/>
            <a:chOff x="8957182" y="2020493"/>
            <a:chExt cx="2675890" cy="1009015"/>
          </a:xfrm>
        </p:grpSpPr>
        <p:sp>
          <p:nvSpPr>
            <p:cNvPr id="14" name="object 14"/>
            <p:cNvSpPr/>
            <p:nvPr/>
          </p:nvSpPr>
          <p:spPr>
            <a:xfrm>
              <a:off x="8957182" y="202049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9141967" y="2271420"/>
              <a:ext cx="506095" cy="54988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8957182" y="2020493"/>
            <a:ext cx="2675890" cy="1009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221615" rIns="0" bIns="0" rtlCol="0">
            <a:spAutoFit/>
          </a:bodyPr>
          <a:lstStyle/>
          <a:p>
            <a:pPr marL="837565">
              <a:lnSpc>
                <a:spcPct val="100000"/>
              </a:lnSpc>
              <a:spcBef>
                <a:spcPts val="1745"/>
              </a:spcBef>
            </a:pPr>
            <a:r>
              <a:rPr sz="18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泸州市人力资源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837565">
              <a:lnSpc>
                <a:spcPct val="100000"/>
              </a:lnSpc>
              <a:spcBef>
                <a:spcPts val="5"/>
              </a:spcBef>
            </a:pPr>
            <a:r>
              <a:rPr sz="1800" b="1" spc="3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和社会保障局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969756" y="3256203"/>
            <a:ext cx="2675890" cy="1009015"/>
            <a:chOff x="8969756" y="3256203"/>
            <a:chExt cx="2675890" cy="1009015"/>
          </a:xfrm>
        </p:grpSpPr>
        <p:sp>
          <p:nvSpPr>
            <p:cNvPr id="18" name="object 18"/>
            <p:cNvSpPr/>
            <p:nvPr/>
          </p:nvSpPr>
          <p:spPr>
            <a:xfrm>
              <a:off x="8969756" y="325620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9154541" y="3507130"/>
              <a:ext cx="506095" cy="54988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8969756" y="3256203"/>
            <a:ext cx="2675890" cy="1009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819785">
              <a:lnSpc>
                <a:spcPct val="100000"/>
              </a:lnSpc>
            </a:pPr>
            <a:r>
              <a:rPr sz="18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国家税务总局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819785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淮安市税务局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10234" y="3259251"/>
            <a:ext cx="2675890" cy="1009015"/>
            <a:chOff x="610234" y="3259251"/>
            <a:chExt cx="2675890" cy="1009015"/>
          </a:xfrm>
        </p:grpSpPr>
        <p:sp>
          <p:nvSpPr>
            <p:cNvPr id="22" name="object 22"/>
            <p:cNvSpPr/>
            <p:nvPr/>
          </p:nvSpPr>
          <p:spPr>
            <a:xfrm>
              <a:off x="610234" y="3259251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795019" y="3510216"/>
              <a:ext cx="506095" cy="54819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10234" y="3259251"/>
            <a:ext cx="2675890" cy="1009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232410" rIns="0" bIns="0" rtlCol="0">
            <a:spAutoFit/>
          </a:bodyPr>
          <a:lstStyle/>
          <a:p>
            <a:pPr marL="889000" marR="224155">
              <a:lnSpc>
                <a:spcPct val="100000"/>
              </a:lnSpc>
              <a:spcBef>
                <a:spcPts val="1830"/>
              </a:spcBef>
              <a:tabLst>
                <a:tab pos="1321435" algn="l"/>
                <a:tab pos="1753235" algn="l"/>
                <a:tab pos="2185670" algn="l"/>
              </a:tabLst>
            </a:pPr>
            <a:r>
              <a:rPr sz="20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西藏自治区</a:t>
            </a:r>
            <a:r>
              <a:rPr sz="2000" b="1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检察</a:t>
            </a:r>
            <a:r>
              <a:rPr sz="20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院</a:t>
            </a:r>
            <a:r>
              <a:rPr sz="20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机</a:t>
            </a:r>
            <a:r>
              <a:rPr sz="20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关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168516" y="2023033"/>
            <a:ext cx="2688590" cy="1021715"/>
            <a:chOff x="6168516" y="2023033"/>
            <a:chExt cx="2688590" cy="1021715"/>
          </a:xfrm>
        </p:grpSpPr>
        <p:sp>
          <p:nvSpPr>
            <p:cNvPr id="26" name="object 26"/>
            <p:cNvSpPr/>
            <p:nvPr/>
          </p:nvSpPr>
          <p:spPr>
            <a:xfrm>
              <a:off x="6174866" y="202938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174866" y="202938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359651" y="2280412"/>
              <a:ext cx="506095" cy="51942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7040626" y="2246757"/>
            <a:ext cx="1424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厦 门 市 海 沧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40626" y="2521077"/>
            <a:ext cx="1421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89280" algn="l"/>
                <a:tab pos="1179195" algn="l"/>
              </a:tabLst>
            </a:pPr>
            <a:r>
              <a:rPr sz="1800" b="1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区</a:t>
            </a:r>
            <a:r>
              <a:rPr sz="18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政</a:t>
            </a:r>
            <a:r>
              <a:rPr sz="18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府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392551" y="2030526"/>
            <a:ext cx="2675890" cy="1009015"/>
            <a:chOff x="3392551" y="2030526"/>
            <a:chExt cx="2675890" cy="1009015"/>
          </a:xfrm>
        </p:grpSpPr>
        <p:sp>
          <p:nvSpPr>
            <p:cNvPr id="32" name="object 32"/>
            <p:cNvSpPr/>
            <p:nvPr/>
          </p:nvSpPr>
          <p:spPr>
            <a:xfrm>
              <a:off x="3392551" y="2030526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632581" y="2243772"/>
              <a:ext cx="506095" cy="548195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3392551" y="2030526"/>
            <a:ext cx="2675890" cy="1009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85"/>
              </a:spcBef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909955">
              <a:lnSpc>
                <a:spcPct val="100000"/>
              </a:lnSpc>
            </a:pPr>
            <a:r>
              <a:rPr sz="1800" b="1" spc="1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湖南省 税务 局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111567" y="1011555"/>
            <a:ext cx="9968865" cy="721995"/>
          </a:xfrm>
          <a:custGeom>
            <a:avLst/>
            <a:gdLst/>
            <a:ahLst/>
            <a:cxnLst/>
            <a:rect l="l" t="t" r="r" b="b"/>
            <a:pathLst>
              <a:path w="9968865" h="721994">
                <a:moveTo>
                  <a:pt x="9926129" y="0"/>
                </a:moveTo>
                <a:lnTo>
                  <a:pt x="42697" y="0"/>
                </a:lnTo>
                <a:lnTo>
                  <a:pt x="26076" y="3365"/>
                </a:lnTo>
                <a:lnTo>
                  <a:pt x="12504" y="12541"/>
                </a:lnTo>
                <a:lnTo>
                  <a:pt x="3354" y="26146"/>
                </a:lnTo>
                <a:lnTo>
                  <a:pt x="0" y="42799"/>
                </a:lnTo>
                <a:lnTo>
                  <a:pt x="0" y="679323"/>
                </a:lnTo>
                <a:lnTo>
                  <a:pt x="3354" y="695956"/>
                </a:lnTo>
                <a:lnTo>
                  <a:pt x="12504" y="709517"/>
                </a:lnTo>
                <a:lnTo>
                  <a:pt x="26076" y="718649"/>
                </a:lnTo>
                <a:lnTo>
                  <a:pt x="42697" y="721995"/>
                </a:lnTo>
                <a:lnTo>
                  <a:pt x="9926129" y="721995"/>
                </a:lnTo>
                <a:lnTo>
                  <a:pt x="9942762" y="718649"/>
                </a:lnTo>
                <a:lnTo>
                  <a:pt x="9956323" y="709517"/>
                </a:lnTo>
                <a:lnTo>
                  <a:pt x="9965455" y="695956"/>
                </a:lnTo>
                <a:lnTo>
                  <a:pt x="9968801" y="679323"/>
                </a:lnTo>
                <a:lnTo>
                  <a:pt x="9968801" y="42799"/>
                </a:lnTo>
                <a:lnTo>
                  <a:pt x="9965455" y="26146"/>
                </a:lnTo>
                <a:lnTo>
                  <a:pt x="9956323" y="12541"/>
                </a:lnTo>
                <a:lnTo>
                  <a:pt x="9942762" y="3365"/>
                </a:lnTo>
                <a:lnTo>
                  <a:pt x="9926129" y="0"/>
                </a:lnTo>
                <a:close/>
              </a:path>
            </a:pathLst>
          </a:custGeom>
          <a:solidFill>
            <a:srgbClr val="EBF4FA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主要客户</a:t>
            </a:r>
            <a:endParaRPr spc="-20" dirty="0"/>
          </a:p>
        </p:txBody>
      </p:sp>
      <p:grpSp>
        <p:nvGrpSpPr>
          <p:cNvPr id="37" name="object 37"/>
          <p:cNvGrpSpPr/>
          <p:nvPr/>
        </p:nvGrpSpPr>
        <p:grpSpPr>
          <a:xfrm>
            <a:off x="6183503" y="4437938"/>
            <a:ext cx="2658745" cy="1009015"/>
            <a:chOff x="6183503" y="4437938"/>
            <a:chExt cx="2658745" cy="1009015"/>
          </a:xfrm>
        </p:grpSpPr>
        <p:sp>
          <p:nvSpPr>
            <p:cNvPr id="38" name="object 38"/>
            <p:cNvSpPr/>
            <p:nvPr/>
          </p:nvSpPr>
          <p:spPr>
            <a:xfrm>
              <a:off x="6183503" y="4437938"/>
              <a:ext cx="2658745" cy="1009015"/>
            </a:xfrm>
            <a:custGeom>
              <a:avLst/>
              <a:gdLst/>
              <a:ahLst/>
              <a:cxnLst/>
              <a:rect l="l" t="t" r="r" b="b"/>
              <a:pathLst>
                <a:path w="2658745" h="1009014">
                  <a:moveTo>
                    <a:pt x="2658745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58745" y="1008964"/>
                  </a:lnTo>
                  <a:lnTo>
                    <a:pt x="2658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367018" y="4688903"/>
              <a:ext cx="502856" cy="538035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6183503" y="4437938"/>
            <a:ext cx="2658745" cy="1009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9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8890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深圳市财政局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400425" y="4445685"/>
            <a:ext cx="2658745" cy="1009015"/>
            <a:chOff x="3400425" y="4445685"/>
            <a:chExt cx="2658745" cy="1009015"/>
          </a:xfrm>
        </p:grpSpPr>
        <p:sp>
          <p:nvSpPr>
            <p:cNvPr id="42" name="object 42"/>
            <p:cNvSpPr/>
            <p:nvPr/>
          </p:nvSpPr>
          <p:spPr>
            <a:xfrm>
              <a:off x="3400425" y="4445685"/>
              <a:ext cx="2658745" cy="1009015"/>
            </a:xfrm>
            <a:custGeom>
              <a:avLst/>
              <a:gdLst/>
              <a:ahLst/>
              <a:cxnLst/>
              <a:rect l="l" t="t" r="r" b="b"/>
              <a:pathLst>
                <a:path w="2658745" h="1009014">
                  <a:moveTo>
                    <a:pt x="2658745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58745" y="1008964"/>
                  </a:lnTo>
                  <a:lnTo>
                    <a:pt x="2658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583939" y="4696650"/>
              <a:ext cx="502856" cy="538035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3400425" y="4445685"/>
            <a:ext cx="2658745" cy="1009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198120" rIns="0" bIns="0" rtlCol="0">
            <a:spAutoFit/>
          </a:bodyPr>
          <a:lstStyle/>
          <a:p>
            <a:pPr marL="888365">
              <a:lnSpc>
                <a:spcPct val="100000"/>
              </a:lnSpc>
              <a:spcBef>
                <a:spcPts val="1560"/>
              </a:spcBef>
            </a:pPr>
            <a:r>
              <a:rPr sz="2000" b="1" spc="9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济宁市人民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888365">
              <a:lnSpc>
                <a:spcPct val="100000"/>
              </a:lnSpc>
              <a:tabLst>
                <a:tab pos="1432560" algn="l"/>
                <a:tab pos="1976755" algn="l"/>
              </a:tabLst>
            </a:pPr>
            <a:r>
              <a:rPr sz="2000" b="1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检</a:t>
            </a:r>
            <a:r>
              <a:rPr sz="20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察</a:t>
            </a:r>
            <a:r>
              <a:rPr sz="20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院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188075" y="3256203"/>
            <a:ext cx="2675890" cy="1009015"/>
            <a:chOff x="6188075" y="3256203"/>
            <a:chExt cx="2675890" cy="1009015"/>
          </a:xfrm>
        </p:grpSpPr>
        <p:sp>
          <p:nvSpPr>
            <p:cNvPr id="46" name="object 46"/>
            <p:cNvSpPr/>
            <p:nvPr/>
          </p:nvSpPr>
          <p:spPr>
            <a:xfrm>
              <a:off x="6188075" y="325620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6372860" y="3507168"/>
              <a:ext cx="506094" cy="548195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6188075" y="3256203"/>
            <a:ext cx="2675890" cy="1009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7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889635">
              <a:lnSpc>
                <a:spcPct val="100000"/>
              </a:lnSpc>
            </a:pPr>
            <a:r>
              <a:rPr sz="20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江苏省统计局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401440" y="3261029"/>
            <a:ext cx="2675890" cy="1009015"/>
            <a:chOff x="3401440" y="3261029"/>
            <a:chExt cx="2675890" cy="1009015"/>
          </a:xfrm>
        </p:grpSpPr>
        <p:sp>
          <p:nvSpPr>
            <p:cNvPr id="50" name="object 50"/>
            <p:cNvSpPr/>
            <p:nvPr/>
          </p:nvSpPr>
          <p:spPr>
            <a:xfrm>
              <a:off x="3401440" y="3261029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586225" y="3511994"/>
              <a:ext cx="506095" cy="548195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3401440" y="3261029"/>
            <a:ext cx="2675890" cy="1009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7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889000">
              <a:lnSpc>
                <a:spcPct val="100000"/>
              </a:lnSpc>
            </a:pPr>
            <a:r>
              <a:rPr sz="20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乐山市财政局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966581" y="4433747"/>
            <a:ext cx="2658745" cy="1009015"/>
          </a:xfrm>
          <a:prstGeom prst="rect">
            <a:avLst/>
          </a:prstGeom>
          <a:solidFill>
            <a:srgbClr val="FFFFFF"/>
          </a:solidFill>
          <a:ln w="12700">
            <a:solidFill>
              <a:srgbClr val="D5DCE4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7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668655">
              <a:lnSpc>
                <a:spcPct val="100000"/>
              </a:lnSpc>
            </a:pPr>
            <a:r>
              <a:rPr sz="2000" spc="60" dirty="0">
                <a:solidFill>
                  <a:srgbClr val="2E549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更多客户 …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974" y="270764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产品市场情况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1567" y="1011555"/>
            <a:ext cx="9968865" cy="721995"/>
          </a:xfrm>
          <a:custGeom>
            <a:avLst/>
            <a:gdLst/>
            <a:ahLst/>
            <a:cxnLst/>
            <a:rect l="l" t="t" r="r" b="b"/>
            <a:pathLst>
              <a:path w="9968865" h="721994">
                <a:moveTo>
                  <a:pt x="9926129" y="0"/>
                </a:moveTo>
                <a:lnTo>
                  <a:pt x="42697" y="0"/>
                </a:lnTo>
                <a:lnTo>
                  <a:pt x="26076" y="3365"/>
                </a:lnTo>
                <a:lnTo>
                  <a:pt x="12504" y="12541"/>
                </a:lnTo>
                <a:lnTo>
                  <a:pt x="3354" y="26146"/>
                </a:lnTo>
                <a:lnTo>
                  <a:pt x="0" y="42799"/>
                </a:lnTo>
                <a:lnTo>
                  <a:pt x="0" y="679323"/>
                </a:lnTo>
                <a:lnTo>
                  <a:pt x="3354" y="695956"/>
                </a:lnTo>
                <a:lnTo>
                  <a:pt x="12504" y="709517"/>
                </a:lnTo>
                <a:lnTo>
                  <a:pt x="26076" y="718649"/>
                </a:lnTo>
                <a:lnTo>
                  <a:pt x="42697" y="721995"/>
                </a:lnTo>
                <a:lnTo>
                  <a:pt x="9926129" y="721995"/>
                </a:lnTo>
                <a:lnTo>
                  <a:pt x="9942762" y="718649"/>
                </a:lnTo>
                <a:lnTo>
                  <a:pt x="9956323" y="709517"/>
                </a:lnTo>
                <a:lnTo>
                  <a:pt x="9965455" y="695956"/>
                </a:lnTo>
                <a:lnTo>
                  <a:pt x="9968801" y="679323"/>
                </a:lnTo>
                <a:lnTo>
                  <a:pt x="9968801" y="42799"/>
                </a:lnTo>
                <a:lnTo>
                  <a:pt x="9965455" y="26146"/>
                </a:lnTo>
                <a:lnTo>
                  <a:pt x="9956323" y="12541"/>
                </a:lnTo>
                <a:lnTo>
                  <a:pt x="9942762" y="3365"/>
                </a:lnTo>
                <a:lnTo>
                  <a:pt x="9926129" y="0"/>
                </a:lnTo>
                <a:close/>
              </a:path>
            </a:pathLst>
          </a:custGeom>
          <a:solidFill>
            <a:srgbClr val="EBF4FA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603884" y="2017191"/>
            <a:ext cx="2688590" cy="1021715"/>
            <a:chOff x="603884" y="2017191"/>
            <a:chExt cx="2688590" cy="1021715"/>
          </a:xfrm>
        </p:grpSpPr>
        <p:sp>
          <p:nvSpPr>
            <p:cNvPr id="5" name="object 5"/>
            <p:cNvSpPr/>
            <p:nvPr/>
          </p:nvSpPr>
          <p:spPr>
            <a:xfrm>
              <a:off x="610234" y="2023541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10234" y="2023541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336420" y="2116200"/>
              <a:ext cx="1228725" cy="81915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386201" y="2024176"/>
            <a:ext cx="2688590" cy="1021715"/>
            <a:chOff x="3386201" y="2024176"/>
            <a:chExt cx="2688590" cy="1021715"/>
          </a:xfrm>
        </p:grpSpPr>
        <p:sp>
          <p:nvSpPr>
            <p:cNvPr id="9" name="object 9"/>
            <p:cNvSpPr/>
            <p:nvPr/>
          </p:nvSpPr>
          <p:spPr>
            <a:xfrm>
              <a:off x="3392551" y="2030526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392551" y="2030526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3499" y="2156498"/>
              <a:ext cx="724268" cy="78634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03884" y="3252901"/>
            <a:ext cx="2688590" cy="1021715"/>
            <a:chOff x="603884" y="3252901"/>
            <a:chExt cx="2688590" cy="1021715"/>
          </a:xfrm>
        </p:grpSpPr>
        <p:sp>
          <p:nvSpPr>
            <p:cNvPr id="13" name="object 13"/>
            <p:cNvSpPr/>
            <p:nvPr/>
          </p:nvSpPr>
          <p:spPr>
            <a:xfrm>
              <a:off x="610234" y="3259251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10234" y="3259251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7173" y="3581387"/>
              <a:ext cx="1769491" cy="358279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608787" y="4434382"/>
            <a:ext cx="5474970" cy="1021715"/>
            <a:chOff x="608787" y="4434382"/>
            <a:chExt cx="5474970" cy="1021715"/>
          </a:xfrm>
        </p:grpSpPr>
        <p:sp>
          <p:nvSpPr>
            <p:cNvPr id="17" name="object 17"/>
            <p:cNvSpPr/>
            <p:nvPr/>
          </p:nvSpPr>
          <p:spPr>
            <a:xfrm>
              <a:off x="615137" y="4440732"/>
              <a:ext cx="5462270" cy="1009015"/>
            </a:xfrm>
            <a:custGeom>
              <a:avLst/>
              <a:gdLst/>
              <a:ahLst/>
              <a:cxnLst/>
              <a:rect l="l" t="t" r="r" b="b"/>
              <a:pathLst>
                <a:path w="5462270" h="1009014">
                  <a:moveTo>
                    <a:pt x="5462143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5462143" y="1008964"/>
                  </a:lnTo>
                  <a:lnTo>
                    <a:pt x="54621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15137" y="4440732"/>
              <a:ext cx="5462270" cy="1009015"/>
            </a:xfrm>
            <a:custGeom>
              <a:avLst/>
              <a:gdLst/>
              <a:ahLst/>
              <a:cxnLst/>
              <a:rect l="l" t="t" r="r" b="b"/>
              <a:pathLst>
                <a:path w="5462270" h="1009014">
                  <a:moveTo>
                    <a:pt x="0" y="1008964"/>
                  </a:moveTo>
                  <a:lnTo>
                    <a:pt x="5462143" y="1008964"/>
                  </a:lnTo>
                  <a:lnTo>
                    <a:pt x="5462143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7183" y="4735499"/>
              <a:ext cx="4643755" cy="476072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6168516" y="2023033"/>
            <a:ext cx="2688590" cy="1021715"/>
            <a:chOff x="6168516" y="2023033"/>
            <a:chExt cx="2688590" cy="1021715"/>
          </a:xfrm>
        </p:grpSpPr>
        <p:sp>
          <p:nvSpPr>
            <p:cNvPr id="21" name="object 21"/>
            <p:cNvSpPr/>
            <p:nvPr/>
          </p:nvSpPr>
          <p:spPr>
            <a:xfrm>
              <a:off x="6174866" y="202938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174866" y="202938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505320" y="2120150"/>
              <a:ext cx="2079752" cy="867778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8950832" y="2014143"/>
            <a:ext cx="2688590" cy="1021715"/>
            <a:chOff x="8950832" y="2014143"/>
            <a:chExt cx="2688590" cy="1021715"/>
          </a:xfrm>
        </p:grpSpPr>
        <p:sp>
          <p:nvSpPr>
            <p:cNvPr id="25" name="object 25"/>
            <p:cNvSpPr/>
            <p:nvPr/>
          </p:nvSpPr>
          <p:spPr>
            <a:xfrm>
              <a:off x="8957182" y="202049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957182" y="202049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20376" y="2115692"/>
              <a:ext cx="1323975" cy="819150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8963406" y="3249853"/>
            <a:ext cx="2688590" cy="1021715"/>
            <a:chOff x="8963406" y="3249853"/>
            <a:chExt cx="2688590" cy="1021715"/>
          </a:xfrm>
        </p:grpSpPr>
        <p:sp>
          <p:nvSpPr>
            <p:cNvPr id="29" name="object 29"/>
            <p:cNvSpPr/>
            <p:nvPr/>
          </p:nvSpPr>
          <p:spPr>
            <a:xfrm>
              <a:off x="8969756" y="325620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969756" y="325620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9129776" y="3555618"/>
              <a:ext cx="2305050" cy="461009"/>
            </a:xfrm>
            <a:prstGeom prst="rect">
              <a:avLst/>
            </a:prstGeom>
          </p:spPr>
        </p:pic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主要客户</a:t>
            </a:r>
            <a:endParaRPr spc="-20" dirty="0"/>
          </a:p>
        </p:txBody>
      </p:sp>
      <p:grpSp>
        <p:nvGrpSpPr>
          <p:cNvPr id="33" name="object 33"/>
          <p:cNvGrpSpPr/>
          <p:nvPr/>
        </p:nvGrpSpPr>
        <p:grpSpPr>
          <a:xfrm>
            <a:off x="3395090" y="3254679"/>
            <a:ext cx="2688590" cy="1021715"/>
            <a:chOff x="3395090" y="3254679"/>
            <a:chExt cx="2688590" cy="1021715"/>
          </a:xfrm>
        </p:grpSpPr>
        <p:sp>
          <p:nvSpPr>
            <p:cNvPr id="34" name="object 34"/>
            <p:cNvSpPr/>
            <p:nvPr/>
          </p:nvSpPr>
          <p:spPr>
            <a:xfrm>
              <a:off x="3401440" y="3261029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401440" y="3261029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37024" y="3517772"/>
              <a:ext cx="1200150" cy="485775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6181725" y="4427397"/>
            <a:ext cx="5470525" cy="1021715"/>
            <a:chOff x="6181725" y="4427397"/>
            <a:chExt cx="5470525" cy="1021715"/>
          </a:xfrm>
        </p:grpSpPr>
        <p:sp>
          <p:nvSpPr>
            <p:cNvPr id="38" name="object 38"/>
            <p:cNvSpPr/>
            <p:nvPr/>
          </p:nvSpPr>
          <p:spPr>
            <a:xfrm>
              <a:off x="6188075" y="4433747"/>
              <a:ext cx="5457825" cy="1009015"/>
            </a:xfrm>
            <a:custGeom>
              <a:avLst/>
              <a:gdLst/>
              <a:ahLst/>
              <a:cxnLst/>
              <a:rect l="l" t="t" r="r" b="b"/>
              <a:pathLst>
                <a:path w="5457825" h="1009014">
                  <a:moveTo>
                    <a:pt x="5457571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5457571" y="1008964"/>
                  </a:lnTo>
                  <a:lnTo>
                    <a:pt x="5457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188075" y="4433747"/>
              <a:ext cx="5457825" cy="1009015"/>
            </a:xfrm>
            <a:custGeom>
              <a:avLst/>
              <a:gdLst/>
              <a:ahLst/>
              <a:cxnLst/>
              <a:rect l="l" t="t" r="r" b="b"/>
              <a:pathLst>
                <a:path w="5457825" h="1009014">
                  <a:moveTo>
                    <a:pt x="0" y="1008964"/>
                  </a:moveTo>
                  <a:lnTo>
                    <a:pt x="5457571" y="1008964"/>
                  </a:lnTo>
                  <a:lnTo>
                    <a:pt x="5457571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1833" y="4766246"/>
              <a:ext cx="4305681" cy="399605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6181725" y="3249853"/>
            <a:ext cx="2688590" cy="1021715"/>
            <a:chOff x="6181725" y="3249853"/>
            <a:chExt cx="2688590" cy="1021715"/>
          </a:xfrm>
        </p:grpSpPr>
        <p:sp>
          <p:nvSpPr>
            <p:cNvPr id="42" name="object 42"/>
            <p:cNvSpPr/>
            <p:nvPr/>
          </p:nvSpPr>
          <p:spPr>
            <a:xfrm>
              <a:off x="6188075" y="325620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6188075" y="325620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6860412" y="3441763"/>
              <a:ext cx="1378711" cy="6504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974" y="270764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产品市场情况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1567" y="1011555"/>
            <a:ext cx="9968865" cy="721995"/>
          </a:xfrm>
          <a:custGeom>
            <a:avLst/>
            <a:gdLst/>
            <a:ahLst/>
            <a:cxnLst/>
            <a:rect l="l" t="t" r="r" b="b"/>
            <a:pathLst>
              <a:path w="9968865" h="721994">
                <a:moveTo>
                  <a:pt x="9926129" y="0"/>
                </a:moveTo>
                <a:lnTo>
                  <a:pt x="42697" y="0"/>
                </a:lnTo>
                <a:lnTo>
                  <a:pt x="26076" y="3365"/>
                </a:lnTo>
                <a:lnTo>
                  <a:pt x="12504" y="12541"/>
                </a:lnTo>
                <a:lnTo>
                  <a:pt x="3354" y="26146"/>
                </a:lnTo>
                <a:lnTo>
                  <a:pt x="0" y="42799"/>
                </a:lnTo>
                <a:lnTo>
                  <a:pt x="0" y="679323"/>
                </a:lnTo>
                <a:lnTo>
                  <a:pt x="3354" y="695956"/>
                </a:lnTo>
                <a:lnTo>
                  <a:pt x="12504" y="709517"/>
                </a:lnTo>
                <a:lnTo>
                  <a:pt x="26076" y="718649"/>
                </a:lnTo>
                <a:lnTo>
                  <a:pt x="42697" y="721995"/>
                </a:lnTo>
                <a:lnTo>
                  <a:pt x="9926129" y="721995"/>
                </a:lnTo>
                <a:lnTo>
                  <a:pt x="9942762" y="718649"/>
                </a:lnTo>
                <a:lnTo>
                  <a:pt x="9956323" y="709517"/>
                </a:lnTo>
                <a:lnTo>
                  <a:pt x="9965455" y="695956"/>
                </a:lnTo>
                <a:lnTo>
                  <a:pt x="9968801" y="679323"/>
                </a:lnTo>
                <a:lnTo>
                  <a:pt x="9968801" y="42799"/>
                </a:lnTo>
                <a:lnTo>
                  <a:pt x="9965455" y="26146"/>
                </a:lnTo>
                <a:lnTo>
                  <a:pt x="9956323" y="12541"/>
                </a:lnTo>
                <a:lnTo>
                  <a:pt x="9942762" y="3365"/>
                </a:lnTo>
                <a:lnTo>
                  <a:pt x="9926129" y="0"/>
                </a:lnTo>
                <a:close/>
              </a:path>
            </a:pathLst>
          </a:custGeom>
          <a:solidFill>
            <a:srgbClr val="EBF4FA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603884" y="2017191"/>
            <a:ext cx="2688590" cy="1021715"/>
            <a:chOff x="603884" y="2017191"/>
            <a:chExt cx="2688590" cy="1021715"/>
          </a:xfrm>
        </p:grpSpPr>
        <p:sp>
          <p:nvSpPr>
            <p:cNvPr id="5" name="object 5"/>
            <p:cNvSpPr/>
            <p:nvPr/>
          </p:nvSpPr>
          <p:spPr>
            <a:xfrm>
              <a:off x="610234" y="2023541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10234" y="2023541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156334" y="2257742"/>
              <a:ext cx="1689735" cy="60725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386201" y="2024176"/>
            <a:ext cx="2688590" cy="1021715"/>
            <a:chOff x="3386201" y="2024176"/>
            <a:chExt cx="2688590" cy="1021715"/>
          </a:xfrm>
        </p:grpSpPr>
        <p:sp>
          <p:nvSpPr>
            <p:cNvPr id="9" name="object 9"/>
            <p:cNvSpPr/>
            <p:nvPr/>
          </p:nvSpPr>
          <p:spPr>
            <a:xfrm>
              <a:off x="3392551" y="2030526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392551" y="2030526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438525" y="2169807"/>
              <a:ext cx="2578480" cy="80427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168516" y="2023033"/>
            <a:ext cx="2688590" cy="1021715"/>
            <a:chOff x="6168516" y="2023033"/>
            <a:chExt cx="2688590" cy="1021715"/>
          </a:xfrm>
        </p:grpSpPr>
        <p:sp>
          <p:nvSpPr>
            <p:cNvPr id="13" name="object 13"/>
            <p:cNvSpPr/>
            <p:nvPr/>
          </p:nvSpPr>
          <p:spPr>
            <a:xfrm>
              <a:off x="6174866" y="202938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174866" y="202938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646036" y="2243480"/>
              <a:ext cx="1824354" cy="635736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603884" y="3252901"/>
            <a:ext cx="2688590" cy="1021715"/>
            <a:chOff x="603884" y="3252901"/>
            <a:chExt cx="2688590" cy="1021715"/>
          </a:xfrm>
        </p:grpSpPr>
        <p:sp>
          <p:nvSpPr>
            <p:cNvPr id="17" name="object 17"/>
            <p:cNvSpPr/>
            <p:nvPr/>
          </p:nvSpPr>
          <p:spPr>
            <a:xfrm>
              <a:off x="610234" y="3259251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10234" y="3259251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797293" y="3541776"/>
              <a:ext cx="2310765" cy="453517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8957182" y="2020493"/>
            <a:ext cx="2675890" cy="1009015"/>
            <a:chOff x="8957182" y="2020493"/>
            <a:chExt cx="2675890" cy="1009015"/>
          </a:xfrm>
        </p:grpSpPr>
        <p:sp>
          <p:nvSpPr>
            <p:cNvPr id="21" name="object 21"/>
            <p:cNvSpPr/>
            <p:nvPr/>
          </p:nvSpPr>
          <p:spPr>
            <a:xfrm>
              <a:off x="8957182" y="202049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07701" y="2257678"/>
              <a:ext cx="1000125" cy="400050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8963406" y="3249853"/>
            <a:ext cx="2688590" cy="1021715"/>
            <a:chOff x="8963406" y="3249853"/>
            <a:chExt cx="2688590" cy="1021715"/>
          </a:xfrm>
        </p:grpSpPr>
        <p:sp>
          <p:nvSpPr>
            <p:cNvPr id="24" name="object 24"/>
            <p:cNvSpPr/>
            <p:nvPr/>
          </p:nvSpPr>
          <p:spPr>
            <a:xfrm>
              <a:off x="8969756" y="325620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969756" y="325620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65869" y="3516502"/>
              <a:ext cx="1714500" cy="504825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608787" y="4434382"/>
            <a:ext cx="2688590" cy="1021715"/>
            <a:chOff x="608787" y="4434382"/>
            <a:chExt cx="2688590" cy="1021715"/>
          </a:xfrm>
        </p:grpSpPr>
        <p:sp>
          <p:nvSpPr>
            <p:cNvPr id="28" name="object 28"/>
            <p:cNvSpPr/>
            <p:nvPr/>
          </p:nvSpPr>
          <p:spPr>
            <a:xfrm>
              <a:off x="615137" y="4440732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89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89" y="1008964"/>
                  </a:lnTo>
                  <a:lnTo>
                    <a:pt x="2675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15137" y="4440732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89" y="1008964"/>
                  </a:lnTo>
                  <a:lnTo>
                    <a:pt x="2675889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6343" y="4688078"/>
              <a:ext cx="2219325" cy="514350"/>
            </a:xfrm>
            <a:prstGeom prst="rect">
              <a:avLst/>
            </a:prstGeom>
          </p:spPr>
        </p:pic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主要客户</a:t>
            </a:r>
            <a:endParaRPr spc="-20" dirty="0"/>
          </a:p>
        </p:txBody>
      </p:sp>
      <p:grpSp>
        <p:nvGrpSpPr>
          <p:cNvPr id="32" name="object 32"/>
          <p:cNvGrpSpPr/>
          <p:nvPr/>
        </p:nvGrpSpPr>
        <p:grpSpPr>
          <a:xfrm>
            <a:off x="3395090" y="3254679"/>
            <a:ext cx="2688590" cy="1021715"/>
            <a:chOff x="3395090" y="3254679"/>
            <a:chExt cx="2688590" cy="1021715"/>
          </a:xfrm>
        </p:grpSpPr>
        <p:sp>
          <p:nvSpPr>
            <p:cNvPr id="33" name="object 33"/>
            <p:cNvSpPr/>
            <p:nvPr/>
          </p:nvSpPr>
          <p:spPr>
            <a:xfrm>
              <a:off x="3401440" y="3261029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401440" y="3261029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4053204" y="3473449"/>
              <a:ext cx="1384173" cy="591057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6181725" y="3249853"/>
            <a:ext cx="2688590" cy="1021715"/>
            <a:chOff x="6181725" y="3249853"/>
            <a:chExt cx="2688590" cy="1021715"/>
          </a:xfrm>
        </p:grpSpPr>
        <p:sp>
          <p:nvSpPr>
            <p:cNvPr id="37" name="object 37"/>
            <p:cNvSpPr/>
            <p:nvPr/>
          </p:nvSpPr>
          <p:spPr>
            <a:xfrm>
              <a:off x="6188075" y="325620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2675890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75890" y="1008964"/>
                  </a:lnTo>
                  <a:lnTo>
                    <a:pt x="2675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6188075" y="3256203"/>
              <a:ext cx="2675890" cy="1009015"/>
            </a:xfrm>
            <a:custGeom>
              <a:avLst/>
              <a:gdLst/>
              <a:ahLst/>
              <a:cxnLst/>
              <a:rect l="l" t="t" r="r" b="b"/>
              <a:pathLst>
                <a:path w="2675890" h="1009014">
                  <a:moveTo>
                    <a:pt x="0" y="1008964"/>
                  </a:moveTo>
                  <a:lnTo>
                    <a:pt x="2675890" y="1008964"/>
                  </a:lnTo>
                  <a:lnTo>
                    <a:pt x="2675890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7009511" y="3324656"/>
              <a:ext cx="1093470" cy="921080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6177153" y="4431588"/>
            <a:ext cx="2671445" cy="1021715"/>
            <a:chOff x="6177153" y="4431588"/>
            <a:chExt cx="2671445" cy="1021715"/>
          </a:xfrm>
        </p:grpSpPr>
        <p:sp>
          <p:nvSpPr>
            <p:cNvPr id="41" name="object 41"/>
            <p:cNvSpPr/>
            <p:nvPr/>
          </p:nvSpPr>
          <p:spPr>
            <a:xfrm>
              <a:off x="6183503" y="4437938"/>
              <a:ext cx="2658745" cy="1009015"/>
            </a:xfrm>
            <a:custGeom>
              <a:avLst/>
              <a:gdLst/>
              <a:ahLst/>
              <a:cxnLst/>
              <a:rect l="l" t="t" r="r" b="b"/>
              <a:pathLst>
                <a:path w="2658745" h="1009014">
                  <a:moveTo>
                    <a:pt x="2658745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58745" y="1008964"/>
                  </a:lnTo>
                  <a:lnTo>
                    <a:pt x="2658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183503" y="4437938"/>
              <a:ext cx="2658745" cy="1009015"/>
            </a:xfrm>
            <a:custGeom>
              <a:avLst/>
              <a:gdLst/>
              <a:ahLst/>
              <a:cxnLst/>
              <a:rect l="l" t="t" r="r" b="b"/>
              <a:pathLst>
                <a:path w="2658745" h="1009014">
                  <a:moveTo>
                    <a:pt x="0" y="1008964"/>
                  </a:moveTo>
                  <a:lnTo>
                    <a:pt x="2658745" y="1008964"/>
                  </a:lnTo>
                  <a:lnTo>
                    <a:pt x="2658745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6901053" y="4483011"/>
              <a:ext cx="1316227" cy="966685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3394075" y="4439335"/>
            <a:ext cx="2671445" cy="1391285"/>
            <a:chOff x="3394075" y="4439335"/>
            <a:chExt cx="2671445" cy="1391285"/>
          </a:xfrm>
        </p:grpSpPr>
        <p:sp>
          <p:nvSpPr>
            <p:cNvPr id="45" name="object 45"/>
            <p:cNvSpPr/>
            <p:nvPr/>
          </p:nvSpPr>
          <p:spPr>
            <a:xfrm>
              <a:off x="3400425" y="4445685"/>
              <a:ext cx="2658745" cy="1009015"/>
            </a:xfrm>
            <a:custGeom>
              <a:avLst/>
              <a:gdLst/>
              <a:ahLst/>
              <a:cxnLst/>
              <a:rect l="l" t="t" r="r" b="b"/>
              <a:pathLst>
                <a:path w="2658745" h="1009014">
                  <a:moveTo>
                    <a:pt x="2658745" y="0"/>
                  </a:moveTo>
                  <a:lnTo>
                    <a:pt x="0" y="0"/>
                  </a:lnTo>
                  <a:lnTo>
                    <a:pt x="0" y="1008964"/>
                  </a:lnTo>
                  <a:lnTo>
                    <a:pt x="2658745" y="1008964"/>
                  </a:lnTo>
                  <a:lnTo>
                    <a:pt x="2658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3400425" y="4445685"/>
              <a:ext cx="2658745" cy="1009015"/>
            </a:xfrm>
            <a:custGeom>
              <a:avLst/>
              <a:gdLst/>
              <a:ahLst/>
              <a:cxnLst/>
              <a:rect l="l" t="t" r="r" b="b"/>
              <a:pathLst>
                <a:path w="2658745" h="1009014">
                  <a:moveTo>
                    <a:pt x="0" y="1008964"/>
                  </a:moveTo>
                  <a:lnTo>
                    <a:pt x="2658745" y="1008964"/>
                  </a:lnTo>
                  <a:lnTo>
                    <a:pt x="2658745" y="0"/>
                  </a:lnTo>
                  <a:lnTo>
                    <a:pt x="0" y="0"/>
                  </a:lnTo>
                  <a:lnTo>
                    <a:pt x="0" y="100896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3661029" y="4478718"/>
              <a:ext cx="2180717" cy="1351661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8966581" y="4433747"/>
            <a:ext cx="2658745" cy="1009015"/>
          </a:xfrm>
          <a:prstGeom prst="rect">
            <a:avLst/>
          </a:prstGeom>
          <a:solidFill>
            <a:srgbClr val="FFFFFF"/>
          </a:solidFill>
          <a:ln w="12700">
            <a:solidFill>
              <a:srgbClr val="D5DCE4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7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668655">
              <a:lnSpc>
                <a:spcPct val="100000"/>
              </a:lnSpc>
            </a:pPr>
            <a:r>
              <a:rPr sz="2000" spc="60" dirty="0">
                <a:solidFill>
                  <a:srgbClr val="2E549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更多客户 …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957182" y="2020493"/>
            <a:ext cx="2675890" cy="1009015"/>
          </a:xfrm>
          <a:prstGeom prst="rect">
            <a:avLst/>
          </a:prstGeom>
          <a:ln w="12700">
            <a:solidFill>
              <a:srgbClr val="D5DCE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330"/>
              </a:spcBef>
            </a:pPr>
            <a:endParaRPr sz="1200">
              <a:latin typeface="Times New Roman" panose="02020603050405020304"/>
              <a:cs typeface="Times New Roman" panose="02020603050405020304"/>
            </a:endParaRPr>
          </a:p>
          <a:p>
            <a:pPr marL="448945">
              <a:lnSpc>
                <a:spcPct val="100000"/>
              </a:lnSpc>
            </a:pPr>
            <a:r>
              <a:rPr sz="1200" b="1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久维科技（苏州）</a:t>
            </a:r>
            <a:r>
              <a:rPr sz="1200" b="1" spc="-15" dirty="0">
                <a:solidFill>
                  <a:srgbClr val="333333"/>
                </a:solidFill>
                <a:latin typeface="微软雅黑" panose="020B0503020204020204" charset="-122"/>
                <a:cs typeface="微软雅黑" panose="020B0503020204020204" charset="-122"/>
              </a:rPr>
              <a:t>有限公司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3109" y="5122545"/>
            <a:ext cx="10864850" cy="1346835"/>
            <a:chOff x="753109" y="5122545"/>
            <a:chExt cx="10864850" cy="1346835"/>
          </a:xfrm>
        </p:grpSpPr>
        <p:sp>
          <p:nvSpPr>
            <p:cNvPr id="3" name="object 3"/>
            <p:cNvSpPr/>
            <p:nvPr/>
          </p:nvSpPr>
          <p:spPr>
            <a:xfrm>
              <a:off x="759459" y="5128895"/>
              <a:ext cx="10852150" cy="1334135"/>
            </a:xfrm>
            <a:custGeom>
              <a:avLst/>
              <a:gdLst/>
              <a:ahLst/>
              <a:cxnLst/>
              <a:rect l="l" t="t" r="r" b="b"/>
              <a:pathLst>
                <a:path w="10852150" h="1334135">
                  <a:moveTo>
                    <a:pt x="10852150" y="0"/>
                  </a:moveTo>
                  <a:lnTo>
                    <a:pt x="0" y="0"/>
                  </a:lnTo>
                  <a:lnTo>
                    <a:pt x="0" y="1334134"/>
                  </a:lnTo>
                  <a:lnTo>
                    <a:pt x="10852150" y="1334134"/>
                  </a:lnTo>
                  <a:lnTo>
                    <a:pt x="10852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59459" y="5128895"/>
              <a:ext cx="10852150" cy="1334135"/>
            </a:xfrm>
            <a:custGeom>
              <a:avLst/>
              <a:gdLst/>
              <a:ahLst/>
              <a:cxnLst/>
              <a:rect l="l" t="t" r="r" b="b"/>
              <a:pathLst>
                <a:path w="10852150" h="1334135">
                  <a:moveTo>
                    <a:pt x="0" y="1334134"/>
                  </a:moveTo>
                  <a:lnTo>
                    <a:pt x="10852150" y="1334134"/>
                  </a:lnTo>
                  <a:lnTo>
                    <a:pt x="10852150" y="0"/>
                  </a:lnTo>
                  <a:lnTo>
                    <a:pt x="0" y="0"/>
                  </a:lnTo>
                  <a:lnTo>
                    <a:pt x="0" y="1334134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169022" y="5527484"/>
              <a:ext cx="337540" cy="35998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2956" y="270764"/>
            <a:ext cx="391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</a:rPr>
              <a:t>企业简介：珠海信达九州科技有限公司</a:t>
            </a:r>
            <a:endParaRPr sz="1800"/>
          </a:p>
        </p:txBody>
      </p:sp>
      <p:grpSp>
        <p:nvGrpSpPr>
          <p:cNvPr id="7" name="object 7"/>
          <p:cNvGrpSpPr/>
          <p:nvPr/>
        </p:nvGrpSpPr>
        <p:grpSpPr>
          <a:xfrm>
            <a:off x="603504" y="847344"/>
            <a:ext cx="2549525" cy="1872996"/>
            <a:chOff x="603504" y="847344"/>
            <a:chExt cx="2549525" cy="1872996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3504" y="847344"/>
              <a:ext cx="2549525" cy="18729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05510" y="1048638"/>
              <a:ext cx="2160016" cy="148399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00747" y="1043939"/>
              <a:ext cx="2169795" cy="1493520"/>
            </a:xfrm>
            <a:custGeom>
              <a:avLst/>
              <a:gdLst/>
              <a:ahLst/>
              <a:cxnLst/>
              <a:rect l="l" t="t" r="r" b="b"/>
              <a:pathLst>
                <a:path w="2169795" h="1493520">
                  <a:moveTo>
                    <a:pt x="0" y="1493519"/>
                  </a:moveTo>
                  <a:lnTo>
                    <a:pt x="2169541" y="1493519"/>
                  </a:lnTo>
                  <a:lnTo>
                    <a:pt x="2169541" y="0"/>
                  </a:lnTo>
                  <a:lnTo>
                    <a:pt x="0" y="0"/>
                  </a:lnTo>
                  <a:lnTo>
                    <a:pt x="0" y="1493519"/>
                  </a:lnTo>
                  <a:close/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598422" y="5609031"/>
            <a:ext cx="1247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latin typeface="微软雅黑" panose="020B0503020204020204" charset="-122"/>
                <a:cs typeface="微软雅黑" panose="020B0503020204020204" charset="-122"/>
              </a:rPr>
              <a:t>广 东 省 财 政 厅</a:t>
            </a:r>
            <a:r>
              <a:rPr sz="1200" b="1" spc="-5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169009" y="5496407"/>
            <a:ext cx="9998710" cy="894715"/>
            <a:chOff x="1169009" y="5496407"/>
            <a:chExt cx="9998710" cy="894715"/>
          </a:xfrm>
        </p:grpSpPr>
        <p:pic>
          <p:nvPicPr>
            <p:cNvPr id="17" name="object 17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196081" y="5503595"/>
              <a:ext cx="337553" cy="35999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9343" y="5496407"/>
              <a:ext cx="396887" cy="35999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9009" y="6031128"/>
              <a:ext cx="2879979" cy="35999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8626348" y="5550255"/>
              <a:ext cx="1079995" cy="25228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0236835" y="5508066"/>
              <a:ext cx="930465" cy="35999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4331969" y="5977889"/>
              <a:ext cx="571677" cy="35999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625850" y="5585256"/>
            <a:ext cx="1419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165" dirty="0">
                <a:latin typeface="微软雅黑" panose="020B0503020204020204" charset="-122"/>
                <a:cs typeface="微软雅黑" panose="020B0503020204020204" charset="-122"/>
              </a:rPr>
              <a:t>厦门市海沧区政府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19215" y="5573674"/>
            <a:ext cx="2099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50" dirty="0">
                <a:latin typeface="微软雅黑" panose="020B0503020204020204" charset="-122"/>
                <a:cs typeface="微软雅黑" panose="020B0503020204020204" charset="-122"/>
              </a:rPr>
              <a:t>中国石油管道局工程有限公司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80282" y="987933"/>
            <a:ext cx="2520315" cy="1080135"/>
          </a:xfrm>
          <a:prstGeom prst="rect">
            <a:avLst/>
          </a:prstGeom>
          <a:solidFill>
            <a:srgbClr val="EBF4FA">
              <a:alpha val="19999"/>
            </a:srgbClr>
          </a:solidFill>
        </p:spPr>
        <p:txBody>
          <a:bodyPr vert="horz" wrap="square" lIns="0" tIns="173990" rIns="0" bIns="0" rtlCol="0">
            <a:spAutoFit/>
          </a:bodyPr>
          <a:lstStyle/>
          <a:p>
            <a:pPr marL="337185">
              <a:lnSpc>
                <a:spcPct val="100000"/>
              </a:lnSpc>
              <a:spcBef>
                <a:spcPts val="1370"/>
              </a:spcBef>
            </a:pPr>
            <a:r>
              <a:rPr sz="12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服务企业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337185">
              <a:lnSpc>
                <a:spcPct val="100000"/>
              </a:lnSpc>
              <a:spcBef>
                <a:spcPts val="905"/>
              </a:spcBef>
            </a:pPr>
            <a:r>
              <a:rPr sz="2800" b="1" spc="-10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1000+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35852" y="987933"/>
            <a:ext cx="2520315" cy="1080135"/>
          </a:xfrm>
          <a:prstGeom prst="rect">
            <a:avLst/>
          </a:prstGeom>
          <a:solidFill>
            <a:srgbClr val="EBF4FA">
              <a:alpha val="19999"/>
            </a:srgbClr>
          </a:solidFill>
        </p:spPr>
        <p:txBody>
          <a:bodyPr vert="horz" wrap="square" lIns="0" tIns="173990" rIns="0" bIns="0" rtlCol="0">
            <a:spAutoFit/>
          </a:bodyPr>
          <a:lstStyle/>
          <a:p>
            <a:pPr marL="337820">
              <a:lnSpc>
                <a:spcPct val="100000"/>
              </a:lnSpc>
              <a:spcBef>
                <a:spcPts val="1370"/>
              </a:spcBef>
            </a:pPr>
            <a:r>
              <a:rPr sz="12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自主知识产权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337820">
              <a:lnSpc>
                <a:spcPct val="100000"/>
              </a:lnSpc>
              <a:spcBef>
                <a:spcPts val="905"/>
              </a:spcBef>
            </a:pPr>
            <a:r>
              <a:rPr sz="2800" b="1" spc="-25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60+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91421" y="987933"/>
            <a:ext cx="2520315" cy="1080135"/>
          </a:xfrm>
          <a:prstGeom prst="rect">
            <a:avLst/>
          </a:prstGeom>
          <a:solidFill>
            <a:srgbClr val="EBF4FA">
              <a:alpha val="19999"/>
            </a:srgbClr>
          </a:solidFill>
        </p:spPr>
        <p:txBody>
          <a:bodyPr vert="horz" wrap="square" lIns="0" tIns="173990" rIns="0" bIns="0" rtlCol="0">
            <a:spAutoFit/>
          </a:bodyPr>
          <a:lstStyle/>
          <a:p>
            <a:pPr marL="337820">
              <a:lnSpc>
                <a:spcPct val="100000"/>
              </a:lnSpc>
              <a:spcBef>
                <a:spcPts val="1370"/>
              </a:spcBef>
            </a:pPr>
            <a:r>
              <a:rPr sz="12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国产软硬件兼容认证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337820">
              <a:lnSpc>
                <a:spcPct val="100000"/>
              </a:lnSpc>
              <a:spcBef>
                <a:spcPts val="905"/>
              </a:spcBef>
            </a:pPr>
            <a:r>
              <a:rPr sz="2800" b="1" spc="-25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10+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80282" y="2185923"/>
            <a:ext cx="7831455" cy="2797175"/>
          </a:xfrm>
          <a:prstGeom prst="rect">
            <a:avLst/>
          </a:prstGeom>
          <a:solidFill>
            <a:srgbClr val="EBF4FA">
              <a:alpha val="19999"/>
            </a:srgbClr>
          </a:solidFill>
        </p:spPr>
        <p:txBody>
          <a:bodyPr vert="horz" wrap="square" lIns="0" tIns="8255" rIns="0" bIns="0" rtlCol="0">
            <a:spAutoFit/>
          </a:bodyPr>
          <a:lstStyle/>
          <a:p>
            <a:pPr marL="337185" marR="325120" algn="just">
              <a:lnSpc>
                <a:spcPct val="150000"/>
              </a:lnSpc>
              <a:spcBef>
                <a:spcPts val="65"/>
              </a:spcBef>
            </a:pPr>
            <a:r>
              <a:rPr sz="1600" b="1" spc="-15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珠海信达九州科技有限公司</a:t>
            </a:r>
            <a:r>
              <a:rPr sz="16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，专注于企业</a:t>
            </a:r>
            <a:r>
              <a:rPr sz="1600" b="1" spc="-10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即时通讯</a:t>
            </a:r>
            <a:r>
              <a:rPr sz="16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领域，为客户提供</a:t>
            </a:r>
            <a:r>
              <a:rPr sz="1600" b="1" spc="-10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安全可靠</a:t>
            </a:r>
            <a:r>
              <a:rPr sz="1600" spc="-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工作交流平台，致力于成为一家被员工、客户和社会广泛认可、以优秀的产品服</a:t>
            </a:r>
            <a:r>
              <a:rPr sz="1600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务而著称的互联网软件公司。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337185" marR="119380">
              <a:lnSpc>
                <a:spcPct val="150000"/>
              </a:lnSpc>
              <a:spcBef>
                <a:spcPts val="2880"/>
              </a:spcBef>
            </a:pPr>
            <a:r>
              <a:rPr sz="16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国家高新技术企业、珠海市双软企业、广东省、珠海市信创联盟成员企业，</a:t>
            </a:r>
            <a:r>
              <a:rPr sz="1600" b="1" spc="-30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自主</a:t>
            </a:r>
            <a:r>
              <a:rPr sz="1600" b="1" spc="500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spc="-15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知识产权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产品</a:t>
            </a:r>
            <a:r>
              <a:rPr sz="1600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600" b="1" spc="-10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有度即时通</a:t>
            </a:r>
            <a:r>
              <a:rPr sz="1600" dirty="0">
                <a:solidFill>
                  <a:srgbClr val="006BD6"/>
                </a:solidFill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6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，客户群体分布于党政机关、事业单位、央企国企、</a:t>
            </a:r>
            <a:r>
              <a:rPr sz="1600" spc="-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高新技术企业。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9909" y="5110353"/>
            <a:ext cx="1605280" cy="288925"/>
          </a:xfrm>
          <a:prstGeom prst="rect">
            <a:avLst/>
          </a:prstGeom>
          <a:solidFill>
            <a:srgbClr val="006BD6"/>
          </a:solidFill>
        </p:spPr>
        <p:txBody>
          <a:bodyPr vert="horz" wrap="square" lIns="0" tIns="48260" rIns="0" bIns="0" rtlCol="0">
            <a:spAutoFit/>
          </a:bodyPr>
          <a:lstStyle/>
          <a:p>
            <a:pPr marL="344805">
              <a:lnSpc>
                <a:spcPct val="100000"/>
              </a:lnSpc>
              <a:spcBef>
                <a:spcPts val="380"/>
              </a:spcBef>
            </a:pPr>
            <a:r>
              <a:rPr sz="12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典型信创客户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45933" y="6057087"/>
            <a:ext cx="37172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微软雅黑" panose="020B0503020204020204" charset="-122"/>
                <a:cs typeface="微软雅黑" panose="020B0503020204020204" charset="-122"/>
              </a:rPr>
              <a:t>更多信创客户案例，请访问官网：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微软雅黑" panose="020B0503020204020204" charset="-122"/>
                <a:cs typeface="微软雅黑" panose="020B0503020204020204" charset="-122"/>
                <a:hlinkClick r:id="rId9"/>
              </a:rPr>
              <a:t>https://youdu.cn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67604" y="6090615"/>
            <a:ext cx="20777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145" dirty="0">
                <a:latin typeface="微软雅黑" panose="020B0503020204020204" charset="-122"/>
                <a:cs typeface="微软雅黑" panose="020B0503020204020204" charset="-122"/>
              </a:rPr>
              <a:t>海天调味食品股份有限公司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6" name="图片 35" descr="多端适配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020" y="2819400"/>
            <a:ext cx="2589530" cy="172656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956" y="270764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知识产权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5239" y="3385185"/>
            <a:ext cx="1444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软件产品证明函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1856" y="1176527"/>
            <a:ext cx="1584960" cy="2188845"/>
            <a:chOff x="371856" y="1176527"/>
            <a:chExt cx="1584960" cy="2188845"/>
          </a:xfrm>
        </p:grpSpPr>
        <p:pic>
          <p:nvPicPr>
            <p:cNvPr id="5" name="object 5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71856" y="1176527"/>
              <a:ext cx="1584959" cy="21884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27812" y="1194434"/>
              <a:ext cx="1477771" cy="20802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6224" y="1192783"/>
              <a:ext cx="1481455" cy="2083435"/>
            </a:xfrm>
            <a:custGeom>
              <a:avLst/>
              <a:gdLst/>
              <a:ahLst/>
              <a:cxnLst/>
              <a:rect l="l" t="t" r="r" b="b"/>
              <a:pathLst>
                <a:path w="1481455" h="2083435">
                  <a:moveTo>
                    <a:pt x="0" y="2083435"/>
                  </a:moveTo>
                  <a:lnTo>
                    <a:pt x="1480946" y="2083435"/>
                  </a:lnTo>
                  <a:lnTo>
                    <a:pt x="1480946" y="0"/>
                  </a:lnTo>
                  <a:lnTo>
                    <a:pt x="0" y="0"/>
                  </a:lnTo>
                  <a:lnTo>
                    <a:pt x="0" y="2083435"/>
                  </a:lnTo>
                  <a:close/>
                </a:path>
              </a:pathLst>
            </a:custGeom>
            <a:ln w="3175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207767" y="3393185"/>
            <a:ext cx="1444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软件企业证明函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59507" y="1176527"/>
            <a:ext cx="1536700" cy="2188845"/>
            <a:chOff x="2159507" y="1176527"/>
            <a:chExt cx="1536700" cy="2188845"/>
          </a:xfrm>
        </p:grpSpPr>
        <p:pic>
          <p:nvPicPr>
            <p:cNvPr id="10" name="object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159507" y="1176527"/>
              <a:ext cx="1536192" cy="21884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216403" y="1195577"/>
              <a:ext cx="1427988" cy="207911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14752" y="1193926"/>
              <a:ext cx="1431290" cy="2082800"/>
            </a:xfrm>
            <a:custGeom>
              <a:avLst/>
              <a:gdLst/>
              <a:ahLst/>
              <a:cxnLst/>
              <a:rect l="l" t="t" r="r" b="b"/>
              <a:pathLst>
                <a:path w="1431289" h="2082800">
                  <a:moveTo>
                    <a:pt x="0" y="2082292"/>
                  </a:moveTo>
                  <a:lnTo>
                    <a:pt x="1431163" y="2082292"/>
                  </a:lnTo>
                  <a:lnTo>
                    <a:pt x="1431163" y="0"/>
                  </a:lnTo>
                  <a:lnTo>
                    <a:pt x="0" y="0"/>
                  </a:lnTo>
                  <a:lnTo>
                    <a:pt x="0" y="2082292"/>
                  </a:lnTo>
                  <a:close/>
                </a:path>
              </a:pathLst>
            </a:custGeom>
            <a:ln w="3175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3855720" y="1002791"/>
            <a:ext cx="1859280" cy="2452370"/>
            <a:chOff x="3855720" y="1002791"/>
            <a:chExt cx="1859280" cy="245237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94404" y="1179575"/>
              <a:ext cx="1591055" cy="21838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855720" y="1002791"/>
              <a:ext cx="1859279" cy="245211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049395" y="1195704"/>
              <a:ext cx="1485900" cy="2079625"/>
            </a:xfrm>
            <a:custGeom>
              <a:avLst/>
              <a:gdLst/>
              <a:ahLst/>
              <a:cxnLst/>
              <a:rect l="l" t="t" r="r" b="b"/>
              <a:pathLst>
                <a:path w="1485900" h="2079625">
                  <a:moveTo>
                    <a:pt x="1485900" y="0"/>
                  </a:moveTo>
                  <a:lnTo>
                    <a:pt x="0" y="0"/>
                  </a:lnTo>
                  <a:lnTo>
                    <a:pt x="0" y="2079625"/>
                  </a:lnTo>
                  <a:lnTo>
                    <a:pt x="1485900" y="2079625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049395" y="1195704"/>
              <a:ext cx="1485900" cy="2079625"/>
            </a:xfrm>
            <a:custGeom>
              <a:avLst/>
              <a:gdLst/>
              <a:ahLst/>
              <a:cxnLst/>
              <a:rect l="l" t="t" r="r" b="b"/>
              <a:pathLst>
                <a:path w="1485900" h="2079625">
                  <a:moveTo>
                    <a:pt x="0" y="2079625"/>
                  </a:moveTo>
                  <a:lnTo>
                    <a:pt x="1485900" y="2079625"/>
                  </a:lnTo>
                  <a:lnTo>
                    <a:pt x="1485900" y="0"/>
                  </a:lnTo>
                  <a:lnTo>
                    <a:pt x="0" y="0"/>
                  </a:lnTo>
                  <a:lnTo>
                    <a:pt x="0" y="2079625"/>
                  </a:lnTo>
                  <a:close/>
                </a:path>
              </a:pathLst>
            </a:custGeom>
            <a:ln w="3175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4056380" y="1294764"/>
              <a:ext cx="1470025" cy="178816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181602" y="3393185"/>
            <a:ext cx="1444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专利受理通知书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49059" y="3393440"/>
            <a:ext cx="16471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高新技术企业证书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3402" y="3401314"/>
            <a:ext cx="1444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软件协会会员证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0282428" y="3994403"/>
            <a:ext cx="1739264" cy="2334895"/>
            <a:chOff x="10282428" y="3994403"/>
            <a:chExt cx="1739264" cy="2334895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82428" y="3994403"/>
              <a:ext cx="1738883" cy="23347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0335768" y="4008970"/>
              <a:ext cx="1637156" cy="2233676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8270747" y="4003547"/>
            <a:ext cx="1732914" cy="2319655"/>
            <a:chOff x="8270747" y="4003547"/>
            <a:chExt cx="1732914" cy="2319655"/>
          </a:xfrm>
        </p:grpSpPr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70747" y="4003547"/>
              <a:ext cx="1732788" cy="231952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8324341" y="4018114"/>
              <a:ext cx="1630679" cy="2218436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374904" y="4047731"/>
            <a:ext cx="1673860" cy="2239010"/>
            <a:chOff x="374904" y="4047731"/>
            <a:chExt cx="1673860" cy="2239010"/>
          </a:xfrm>
        </p:grpSpPr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4904" y="4047731"/>
              <a:ext cx="1673352" cy="223875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427812" y="4063110"/>
              <a:ext cx="1571497" cy="2136394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2327148" y="4030979"/>
            <a:ext cx="1696720" cy="2272665"/>
            <a:chOff x="2327148" y="4030979"/>
            <a:chExt cx="1696720" cy="2272665"/>
          </a:xfrm>
        </p:grpSpPr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27148" y="4030979"/>
              <a:ext cx="1696212" cy="227228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2380234" y="4046943"/>
              <a:ext cx="1594866" cy="2168779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4302252" y="4032503"/>
            <a:ext cx="1701164" cy="2272665"/>
            <a:chOff x="4302252" y="4032503"/>
            <a:chExt cx="1701164" cy="2272665"/>
          </a:xfrm>
        </p:grpSpPr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02252" y="4032503"/>
              <a:ext cx="1700783" cy="227228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4355973" y="4047261"/>
              <a:ext cx="1597787" cy="2171179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6281928" y="3997439"/>
            <a:ext cx="1710055" cy="2312035"/>
            <a:chOff x="6281928" y="3997439"/>
            <a:chExt cx="1710055" cy="2312035"/>
          </a:xfrm>
        </p:grpSpPr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81928" y="3997439"/>
              <a:ext cx="1709927" cy="231190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9"/>
            <a:stretch>
              <a:fillRect/>
            </a:stretch>
          </p:blipFill>
          <p:spPr>
            <a:xfrm>
              <a:off x="6334506" y="4011930"/>
              <a:ext cx="1608963" cy="2210054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5647690" y="6341770"/>
            <a:ext cx="1038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软件著作权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8901683" y="1348739"/>
            <a:ext cx="3119755" cy="2024380"/>
            <a:chOff x="8901683" y="1348739"/>
            <a:chExt cx="3119755" cy="2024380"/>
          </a:xfrm>
        </p:grpSpPr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901683" y="1348739"/>
              <a:ext cx="3119628" cy="202387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/>
            <a:stretch>
              <a:fillRect/>
            </a:stretch>
          </p:blipFill>
          <p:spPr>
            <a:xfrm>
              <a:off x="8955404" y="1363344"/>
              <a:ext cx="3017520" cy="1922779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5917691" y="1461516"/>
            <a:ext cx="2741930" cy="1920239"/>
            <a:chOff x="5917691" y="1461516"/>
            <a:chExt cx="2741930" cy="1920239"/>
          </a:xfrm>
        </p:grpSpPr>
        <p:pic>
          <p:nvPicPr>
            <p:cNvPr id="45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917691" y="1461516"/>
              <a:ext cx="2741675" cy="192023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3"/>
            <a:stretch>
              <a:fillRect/>
            </a:stretch>
          </p:blipFill>
          <p:spPr>
            <a:xfrm>
              <a:off x="5980429" y="1486154"/>
              <a:ext cx="2620010" cy="179997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975603" y="1481328"/>
              <a:ext cx="2629535" cy="1809750"/>
            </a:xfrm>
            <a:custGeom>
              <a:avLst/>
              <a:gdLst/>
              <a:ahLst/>
              <a:cxnLst/>
              <a:rect l="l" t="t" r="r" b="b"/>
              <a:pathLst>
                <a:path w="2629534" h="1809750">
                  <a:moveTo>
                    <a:pt x="0" y="1809496"/>
                  </a:moveTo>
                  <a:lnTo>
                    <a:pt x="2629534" y="1809496"/>
                  </a:lnTo>
                  <a:lnTo>
                    <a:pt x="2629534" y="0"/>
                  </a:lnTo>
                  <a:lnTo>
                    <a:pt x="0" y="0"/>
                  </a:lnTo>
                  <a:lnTo>
                    <a:pt x="0" y="1809496"/>
                  </a:lnTo>
                  <a:close/>
                </a:path>
              </a:pathLst>
            </a:custGeom>
            <a:ln w="952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956" y="270764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服务保障能力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66444" y="3710927"/>
            <a:ext cx="3290570" cy="2312035"/>
            <a:chOff x="1266444" y="3710927"/>
            <a:chExt cx="3290570" cy="231203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266444" y="3710927"/>
              <a:ext cx="3290315" cy="23119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322451" y="3729888"/>
              <a:ext cx="3182874" cy="22021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20927" y="3728300"/>
              <a:ext cx="3186430" cy="2205355"/>
            </a:xfrm>
            <a:custGeom>
              <a:avLst/>
              <a:gdLst/>
              <a:ahLst/>
              <a:cxnLst/>
              <a:rect l="l" t="t" r="r" b="b"/>
              <a:pathLst>
                <a:path w="3186429" h="2205354">
                  <a:moveTo>
                    <a:pt x="0" y="2205354"/>
                  </a:moveTo>
                  <a:lnTo>
                    <a:pt x="3186049" y="2205354"/>
                  </a:lnTo>
                  <a:lnTo>
                    <a:pt x="3186049" y="0"/>
                  </a:lnTo>
                  <a:lnTo>
                    <a:pt x="0" y="0"/>
                  </a:lnTo>
                  <a:lnTo>
                    <a:pt x="0" y="2205354"/>
                  </a:lnTo>
                  <a:close/>
                </a:path>
              </a:pathLst>
            </a:custGeom>
            <a:ln w="3175">
              <a:solidFill>
                <a:srgbClr val="AEABA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4604003" y="1684019"/>
            <a:ext cx="6431279" cy="4373880"/>
            <a:chOff x="4604003" y="1684019"/>
            <a:chExt cx="6431279" cy="4373880"/>
          </a:xfrm>
        </p:grpSpPr>
        <p:pic>
          <p:nvPicPr>
            <p:cNvPr id="8" name="object 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604003" y="1690116"/>
              <a:ext cx="3256788" cy="436168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658613" y="1706562"/>
              <a:ext cx="3151505" cy="4256405"/>
            </a:xfrm>
            <a:custGeom>
              <a:avLst/>
              <a:gdLst/>
              <a:ahLst/>
              <a:cxnLst/>
              <a:rect l="l" t="t" r="r" b="b"/>
              <a:pathLst>
                <a:path w="3151504" h="4256405">
                  <a:moveTo>
                    <a:pt x="0" y="4256405"/>
                  </a:moveTo>
                  <a:lnTo>
                    <a:pt x="3151505" y="4256405"/>
                  </a:lnTo>
                  <a:lnTo>
                    <a:pt x="3151505" y="0"/>
                  </a:lnTo>
                  <a:lnTo>
                    <a:pt x="0" y="0"/>
                  </a:lnTo>
                  <a:lnTo>
                    <a:pt x="0" y="4256405"/>
                  </a:lnTo>
                  <a:close/>
                </a:path>
              </a:pathLst>
            </a:custGeom>
            <a:ln w="3175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00415" y="1684019"/>
              <a:ext cx="3134867" cy="43738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963534" y="1708150"/>
              <a:ext cx="3013709" cy="425323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958708" y="1703387"/>
              <a:ext cx="3023235" cy="4262755"/>
            </a:xfrm>
            <a:custGeom>
              <a:avLst/>
              <a:gdLst/>
              <a:ahLst/>
              <a:cxnLst/>
              <a:rect l="l" t="t" r="r" b="b"/>
              <a:pathLst>
                <a:path w="3023234" h="4262755">
                  <a:moveTo>
                    <a:pt x="0" y="4262755"/>
                  </a:moveTo>
                  <a:lnTo>
                    <a:pt x="3023235" y="4262755"/>
                  </a:lnTo>
                  <a:lnTo>
                    <a:pt x="3023235" y="0"/>
                  </a:lnTo>
                  <a:lnTo>
                    <a:pt x="0" y="0"/>
                  </a:lnTo>
                  <a:lnTo>
                    <a:pt x="0" y="4262755"/>
                  </a:lnTo>
                  <a:close/>
                </a:path>
              </a:pathLst>
            </a:custGeom>
            <a:ln w="9524">
              <a:solidFill>
                <a:srgbClr val="C9D5E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" name="object 14"/>
          <p:cNvPicPr/>
          <p:nvPr/>
        </p:nvPicPr>
        <p:blipFill>
          <a:blip r:embed="rId6"/>
          <a:stretch>
            <a:fillRect/>
          </a:stretch>
        </p:blipFill>
        <p:spPr>
          <a:xfrm>
            <a:off x="1453514" y="1592580"/>
            <a:ext cx="2920365" cy="20688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1708150"/>
            <a:ext cx="3088005" cy="428942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8254"/>
            <a:ext cx="12198985" cy="6856095"/>
            <a:chOff x="-6350" y="8254"/>
            <a:chExt cx="12198985" cy="6856095"/>
          </a:xfrm>
        </p:grpSpPr>
        <p:pic>
          <p:nvPicPr>
            <p:cNvPr id="3" name="object 3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14604"/>
              <a:ext cx="12186285" cy="68433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4604"/>
              <a:ext cx="12186285" cy="6843395"/>
            </a:xfrm>
            <a:custGeom>
              <a:avLst/>
              <a:gdLst/>
              <a:ahLst/>
              <a:cxnLst/>
              <a:rect l="l" t="t" r="r" b="b"/>
              <a:pathLst>
                <a:path w="12186285" h="6843395">
                  <a:moveTo>
                    <a:pt x="12186285" y="6843395"/>
                  </a:moveTo>
                  <a:lnTo>
                    <a:pt x="12186285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568433" y="3873334"/>
              <a:ext cx="2618485" cy="29845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44089"/>
              <a:ext cx="12191999" cy="213931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31749" y="3520821"/>
            <a:ext cx="6063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让实时协作成为每个客户的核心竞争力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96376" y="239648"/>
            <a:ext cx="3287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珠海信达九州科技有限公司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|</a:t>
            </a:r>
            <a:r>
              <a:rPr sz="1200" spc="34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https://youdu.cn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13970"/>
            <a:ext cx="11053445" cy="6723380"/>
            <a:chOff x="0" y="13970"/>
            <a:chExt cx="11053445" cy="6723380"/>
          </a:xfrm>
        </p:grpSpPr>
        <p:pic>
          <p:nvPicPr>
            <p:cNvPr id="10" name="object 1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13970"/>
              <a:ext cx="2984626" cy="261848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17081" y="6599799"/>
              <a:ext cx="705751" cy="1375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7055485" y="1139202"/>
              <a:ext cx="3997959" cy="4579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956" y="270764"/>
            <a:ext cx="3683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国产化信创能力：各平台适配互认证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3672" y="1708404"/>
            <a:ext cx="11433175" cy="4002404"/>
            <a:chOff x="423672" y="1708404"/>
            <a:chExt cx="11433175" cy="4002404"/>
          </a:xfrm>
        </p:grpSpPr>
        <p:pic>
          <p:nvPicPr>
            <p:cNvPr id="4" name="object 4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423672" y="2084832"/>
              <a:ext cx="2345436" cy="32324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78701" y="2102358"/>
              <a:ext cx="2240280" cy="3126740"/>
            </a:xfrm>
            <a:custGeom>
              <a:avLst/>
              <a:gdLst/>
              <a:ahLst/>
              <a:cxnLst/>
              <a:rect l="l" t="t" r="r" b="b"/>
              <a:pathLst>
                <a:path w="2240280" h="3126740">
                  <a:moveTo>
                    <a:pt x="2240026" y="0"/>
                  </a:moveTo>
                  <a:lnTo>
                    <a:pt x="0" y="0"/>
                  </a:lnTo>
                  <a:lnTo>
                    <a:pt x="0" y="3126613"/>
                  </a:lnTo>
                  <a:lnTo>
                    <a:pt x="2240026" y="3126613"/>
                  </a:lnTo>
                  <a:lnTo>
                    <a:pt x="22400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78701" y="2102358"/>
              <a:ext cx="2240280" cy="3126740"/>
            </a:xfrm>
            <a:custGeom>
              <a:avLst/>
              <a:gdLst/>
              <a:ahLst/>
              <a:cxnLst/>
              <a:rect l="l" t="t" r="r" b="b"/>
              <a:pathLst>
                <a:path w="2240280" h="3126740">
                  <a:moveTo>
                    <a:pt x="0" y="3126613"/>
                  </a:moveTo>
                  <a:lnTo>
                    <a:pt x="2240026" y="3126613"/>
                  </a:lnTo>
                  <a:lnTo>
                    <a:pt x="2240026" y="0"/>
                  </a:lnTo>
                  <a:lnTo>
                    <a:pt x="0" y="0"/>
                  </a:lnTo>
                  <a:lnTo>
                    <a:pt x="0" y="3126613"/>
                  </a:lnTo>
                  <a:close/>
                </a:path>
              </a:pathLst>
            </a:custGeom>
            <a:ln w="3175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03262" y="2128774"/>
              <a:ext cx="2118487" cy="30247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520428" y="2098548"/>
              <a:ext cx="2336292" cy="32186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573704" y="2113978"/>
              <a:ext cx="2233929" cy="31165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277100" y="1836420"/>
              <a:ext cx="2699004" cy="37520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31837" y="1853057"/>
              <a:ext cx="2593975" cy="3647440"/>
            </a:xfrm>
            <a:custGeom>
              <a:avLst/>
              <a:gdLst/>
              <a:ahLst/>
              <a:cxnLst/>
              <a:rect l="l" t="t" r="r" b="b"/>
              <a:pathLst>
                <a:path w="2593975" h="3647440">
                  <a:moveTo>
                    <a:pt x="2593467" y="0"/>
                  </a:moveTo>
                  <a:lnTo>
                    <a:pt x="0" y="0"/>
                  </a:lnTo>
                  <a:lnTo>
                    <a:pt x="0" y="3646932"/>
                  </a:lnTo>
                  <a:lnTo>
                    <a:pt x="2593467" y="3646932"/>
                  </a:lnTo>
                  <a:lnTo>
                    <a:pt x="2593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331837" y="1853057"/>
              <a:ext cx="2593975" cy="3647440"/>
            </a:xfrm>
            <a:custGeom>
              <a:avLst/>
              <a:gdLst/>
              <a:ahLst/>
              <a:cxnLst/>
              <a:rect l="l" t="t" r="r" b="b"/>
              <a:pathLst>
                <a:path w="2593975" h="3647440">
                  <a:moveTo>
                    <a:pt x="0" y="3646932"/>
                  </a:moveTo>
                  <a:lnTo>
                    <a:pt x="2593467" y="3646932"/>
                  </a:lnTo>
                  <a:lnTo>
                    <a:pt x="2593467" y="0"/>
                  </a:lnTo>
                  <a:lnTo>
                    <a:pt x="0" y="0"/>
                  </a:lnTo>
                  <a:lnTo>
                    <a:pt x="0" y="3646932"/>
                  </a:lnTo>
                  <a:close/>
                </a:path>
              </a:pathLst>
            </a:custGeom>
            <a:ln w="3175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7362570" y="1887347"/>
              <a:ext cx="2531872" cy="35791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475611" y="1847850"/>
              <a:ext cx="2592705" cy="36506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33827" y="1831848"/>
              <a:ext cx="2694431" cy="37536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487422" y="1847723"/>
              <a:ext cx="2592704" cy="36506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4695443" y="1708404"/>
              <a:ext cx="2898648" cy="40020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750943" y="1724571"/>
              <a:ext cx="2792730" cy="3896995"/>
            </a:xfrm>
            <a:custGeom>
              <a:avLst/>
              <a:gdLst/>
              <a:ahLst/>
              <a:cxnLst/>
              <a:rect l="l" t="t" r="r" b="b"/>
              <a:pathLst>
                <a:path w="2792729" h="3896995">
                  <a:moveTo>
                    <a:pt x="2792222" y="0"/>
                  </a:moveTo>
                  <a:lnTo>
                    <a:pt x="0" y="0"/>
                  </a:lnTo>
                  <a:lnTo>
                    <a:pt x="0" y="3896995"/>
                  </a:lnTo>
                  <a:lnTo>
                    <a:pt x="2792222" y="3896995"/>
                  </a:lnTo>
                  <a:lnTo>
                    <a:pt x="27922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750943" y="1724571"/>
              <a:ext cx="2792730" cy="3896995"/>
            </a:xfrm>
            <a:custGeom>
              <a:avLst/>
              <a:gdLst/>
              <a:ahLst/>
              <a:cxnLst/>
              <a:rect l="l" t="t" r="r" b="b"/>
              <a:pathLst>
                <a:path w="2792729" h="3896995">
                  <a:moveTo>
                    <a:pt x="0" y="3896995"/>
                  </a:moveTo>
                  <a:lnTo>
                    <a:pt x="2792222" y="3896995"/>
                  </a:lnTo>
                  <a:lnTo>
                    <a:pt x="2792222" y="0"/>
                  </a:lnTo>
                  <a:lnTo>
                    <a:pt x="0" y="0"/>
                  </a:lnTo>
                  <a:lnTo>
                    <a:pt x="0" y="3896995"/>
                  </a:lnTo>
                  <a:close/>
                </a:path>
              </a:pathLst>
            </a:custGeom>
            <a:ln w="3175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4864607" y="1845564"/>
              <a:ext cx="2562732" cy="36527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70764"/>
            <a:ext cx="391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工作门户：个性化门户，工作面板配置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5499" y="1077213"/>
            <a:ext cx="700150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35" dirty="0">
                <a:solidFill>
                  <a:srgbClr val="005696"/>
                </a:solidFill>
              </a:rPr>
              <a:t>通过应用门户模板，为不同岗位员工搭建个性化工作门户</a:t>
            </a:r>
            <a:endParaRPr sz="2200"/>
          </a:p>
        </p:txBody>
      </p:sp>
      <p:sp>
        <p:nvSpPr>
          <p:cNvPr id="5" name="object 5"/>
          <p:cNvSpPr txBox="1"/>
          <p:nvPr/>
        </p:nvSpPr>
        <p:spPr>
          <a:xfrm>
            <a:off x="7883208" y="5896762"/>
            <a:ext cx="20523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latin typeface="微软雅黑" panose="020B0503020204020204" charset="-122"/>
                <a:cs typeface="微软雅黑" panose="020B0503020204020204" charset="-122"/>
              </a:rPr>
              <a:t>普通员工工作面板展示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4955" y="5896762"/>
            <a:ext cx="34728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latin typeface="微软雅黑" panose="020B0503020204020204" charset="-122"/>
                <a:cs typeface="微软雅黑" panose="020B0503020204020204" charset="-122"/>
              </a:rPr>
              <a:t>管理员根据不同岗位设定工作门户内容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868170"/>
            <a:ext cx="5191125" cy="375793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535" y="1866265"/>
            <a:ext cx="5193665" cy="37598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252476"/>
            <a:ext cx="30784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组织架构：强大的管理能力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4542" y="6173215"/>
            <a:ext cx="4140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微软雅黑" panose="020B0503020204020204" charset="-122"/>
                <a:cs typeface="微软雅黑" panose="020B0503020204020204" charset="-122"/>
              </a:rPr>
              <a:t>管理后台基于浏览器，高效管理组织架构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6335" y="6173215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微软雅黑" panose="020B0503020204020204" charset="-122"/>
                <a:cs typeface="微软雅黑" panose="020B0503020204020204" charset="-122"/>
              </a:rPr>
              <a:t>客户端快速找人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9605" y="1096517"/>
            <a:ext cx="89192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微软雅黑" panose="020B0503020204020204" charset="-122"/>
                <a:cs typeface="微软雅黑" panose="020B0503020204020204" charset="-122"/>
              </a:rPr>
              <a:t>沟通交流基于统一管理的组织架构，找人可以通过部门快速锁定，找人省时省力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 descr="编组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8775" y="1702435"/>
            <a:ext cx="3220720" cy="4306570"/>
          </a:xfrm>
          <a:prstGeom prst="rect">
            <a:avLst/>
          </a:prstGeom>
        </p:spPr>
      </p:pic>
      <p:pic>
        <p:nvPicPr>
          <p:cNvPr id="9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23745"/>
            <a:ext cx="6702425" cy="3786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252476"/>
            <a:ext cx="46024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</a:rPr>
              <a:t>组织架构：灵活和细粒度的角色权限管理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2807335" y="997457"/>
            <a:ext cx="6126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微软雅黑" panose="020B0503020204020204" charset="-122"/>
                <a:cs typeface="微软雅黑" panose="020B0503020204020204" charset="-122"/>
              </a:rPr>
              <a:t>基于角色访问控制，支持灵活和细粒度的用户权限控制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524000"/>
            <a:ext cx="9385300" cy="42208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62179" y="1447939"/>
            <a:ext cx="6495288" cy="479996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270764"/>
            <a:ext cx="4826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协同能力：工作汇报、通知公告、打卡、待办等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56353" y="941019"/>
            <a:ext cx="30784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005696"/>
                </a:solidFill>
              </a:rPr>
              <a:t>轻量化开箱即用的办公套件</a:t>
            </a:r>
            <a:endParaRPr sz="20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2000885"/>
            <a:ext cx="5571490" cy="41808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62000" y="2028825"/>
            <a:ext cx="4669790" cy="35356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/>
          <a:stretch>
            <a:fillRect/>
          </a:stretch>
        </p:blipFill>
        <p:spPr>
          <a:xfrm>
            <a:off x="2568575" y="1828165"/>
            <a:ext cx="4101465" cy="3937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8739" y="270764"/>
            <a:ext cx="185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协同能力：文档库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44954" y="1045209"/>
            <a:ext cx="7650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005696"/>
                </a:solidFill>
              </a:rPr>
              <a:t>支持多人在线协同编辑，文件支持分布式加密存储，访问权限可管理</a:t>
            </a:r>
            <a:endParaRPr sz="2000"/>
          </a:p>
        </p:txBody>
      </p:sp>
      <p:pic>
        <p:nvPicPr>
          <p:cNvPr id="9" name="图片 8" descr="国道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752600"/>
            <a:ext cx="5586095" cy="40430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10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11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12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13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14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15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16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2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3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4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5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6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7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8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ags/tag9.xml><?xml version="1.0" encoding="utf-8"?>
<p:tagLst xmlns:p="http://schemas.openxmlformats.org/presentationml/2006/main">
  <p:tag name="KSO_WM_DIAGRAM_VIRTUALLY_FRAME" val="{&quot;height&quot;:362.11196850393696,&quot;left&quot;:50.4,&quot;top&quot;:130.05,&quot;width&quot;:837.0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3115</Words>
  <Application>WPS 演示</Application>
  <PresentationFormat>On-screen Show (4:3)</PresentationFormat>
  <Paragraphs>435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Microsoft JhengHei</vt:lpstr>
      <vt:lpstr>Times New Roman</vt:lpstr>
      <vt:lpstr>Calibri</vt:lpstr>
      <vt:lpstr>Wingdings</vt:lpstr>
      <vt:lpstr>Arial Unicode MS</vt:lpstr>
      <vt:lpstr>Office Theme</vt:lpstr>
      <vt:lpstr>有度即时通</vt:lpstr>
      <vt:lpstr>产品特性介绍</vt:lpstr>
      <vt:lpstr>国产化信创能力：完整国产系统支持</vt:lpstr>
      <vt:lpstr>PowerPoint 演示文稿</vt:lpstr>
      <vt:lpstr>通过应用门户模板，为不同岗位员工搭建个性化工作门户</vt:lpstr>
      <vt:lpstr>PowerPoint 演示文稿</vt:lpstr>
      <vt:lpstr>组织架构：灵活和细粒度的角色权限管理</vt:lpstr>
      <vt:lpstr>轻量化开箱即用的办公套件</vt:lpstr>
      <vt:lpstr>支持多人在线协同编辑，文件支持分布式加密存储，访问权限可管理</vt:lpstr>
      <vt:lpstr>PowerPoint 演示文稿</vt:lpstr>
      <vt:lpstr>遵循“简单可靠”的原则，保障最终用户的体验</vt:lpstr>
      <vt:lpstr>信创特色功能：RTX腾讯通平滑迁移</vt:lpstr>
      <vt:lpstr>应用场景</vt:lpstr>
      <vt:lpstr>内部即时通讯</vt:lpstr>
      <vt:lpstr>PowerPoint 演示文稿</vt:lpstr>
      <vt:lpstr>内网私有化部署</vt:lpstr>
      <vt:lpstr>API接口</vt:lpstr>
      <vt:lpstr>企业互联</vt:lpstr>
      <vt:lpstr>企业互联</vt:lpstr>
      <vt:lpstr>专属定制</vt:lpstr>
      <vt:lpstr>数据安全，自主可控</vt:lpstr>
      <vt:lpstr>产品安全</vt:lpstr>
      <vt:lpstr>控制外网登录和数据安全</vt:lpstr>
      <vt:lpstr>密码输错多次账号锁定保护</vt:lpstr>
      <vt:lpstr>陌生来电支持通过组织架构自动匹配，可直接显示同事姓名和部门信息</vt:lpstr>
      <vt:lpstr>PowerPoint 演示文稿</vt:lpstr>
      <vt:lpstr>支持同步LDAP组织架构和员工信息</vt:lpstr>
      <vt:lpstr>管理员可以给员工添加自定义字段，充分满足不同目的下的管理需求和工作场景需要</vt:lpstr>
      <vt:lpstr>管理功能：通讯录可见性设置</vt:lpstr>
      <vt:lpstr>主要客户</vt:lpstr>
      <vt:lpstr>主要客户</vt:lpstr>
      <vt:lpstr>主要客户</vt:lpstr>
      <vt:lpstr>主要客户</vt:lpstr>
      <vt:lpstr>企业简介：珠海信达九州科技有限公司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有度即时通</dc:title>
  <dc:creator>Ben_leung</dc:creator>
  <cp:lastModifiedBy>Fancy</cp:lastModifiedBy>
  <cp:revision>44</cp:revision>
  <dcterms:created xsi:type="dcterms:W3CDTF">2025-08-07T09:54:00Z</dcterms:created>
  <dcterms:modified xsi:type="dcterms:W3CDTF">2026-03-19T07:00:14Z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2025-02-19T16:00:00Z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2025-08-07T16:00:00Z</vt:filetime>
  </property>
  <property fmtid="{D5CDD505-2E9C-101B-9397-08002B2CF9AE}" pid="5" name="Producer">
    <vt:lpwstr>Microsoft® PowerPoint® 2016</vt:lpwstr>
  </property>
  <property fmtid="{D5CDD505-2E9C-101B-9397-08002B2CF9AE}" pid="6" name="ICV">
    <vt:lpwstr>511F4819EF6446D7BAA4260E55F00EA5_13</vt:lpwstr>
  </property>
  <property fmtid="{D5CDD505-2E9C-101B-9397-08002B2CF9AE}" pid="7" name="KSOProductBuildVer">
    <vt:lpwstr>2052-12.1.0.25225</vt:lpwstr>
  </property>
</Properties>
</file>